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6" r:id="rId2"/>
    <p:sldMasterId id="2147483675" r:id="rId3"/>
  </p:sldMasterIdLst>
  <p:notesMasterIdLst>
    <p:notesMasterId r:id="rId24"/>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9144000" cy="5143500" type="screen16x9"/>
  <p:notesSz cx="10287000" cy="18288000"/>
  <p:embeddedFontLst>
    <p:embeddedFont>
      <p:font typeface="Malgun Gothic" panose="020B0503020000020004" pitchFamily="50" charset="-127"/>
      <p:regular r:id="rId25"/>
      <p:bold r:id="rId26"/>
    </p:embeddedFont>
    <p:embeddedFont>
      <p:font typeface="Montserrat" panose="00000500000000000000" pitchFamily="2" charset="0"/>
      <p:regular r:id="rId27"/>
      <p:bold r:id="rId28"/>
      <p:italic r:id="rId29"/>
      <p:boldItalic r:id="rId30"/>
    </p:embeddedFont>
    <p:embeddedFont>
      <p:font typeface="Montserrat SemiBold" panose="00000700000000000000" pitchFamily="2" charset="0"/>
      <p:regular r:id="rId31"/>
      <p:bold r:id="rId32"/>
      <p:italic r:id="rId33"/>
      <p:boldItalic r:id="rId34"/>
    </p:embeddedFont>
    <p:embeddedFont>
      <p:font typeface="Noto Sans" panose="020B0502040504020204" pitchFamily="34" charset="0"/>
      <p:regular r:id="rId35"/>
      <p:bold r:id="rId36"/>
      <p:italic r:id="rId37"/>
      <p:boldItalic r:id="rId38"/>
    </p:embeddedFont>
    <p:embeddedFont>
      <p:font typeface="Noto Sans Symbols" pitchFamily="2" charset="0"/>
      <p:regular r:id="rId39"/>
      <p:bold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80">
          <p15:clr>
            <a:srgbClr val="A4A3A4"/>
          </p15:clr>
        </p15:guide>
        <p15:guide id="2" pos="14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1" roundtripDataSignature="AMtx7mhpYUKNI6IoZNaNoM9CZxXlu6Jtn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C2DA31A-4618-4C17-AE28-52D0B7E5B608}">
  <a:tblStyle styleId="{CC2DA31A-4618-4C17-AE28-52D0B7E5B608}" styleName="Table_0">
    <a:wholeTbl>
      <a:tcTxStyle b="off" i="off">
        <a:font>
          <a:latin typeface="Montserrat"/>
          <a:ea typeface="Montserrat"/>
          <a:cs typeface="Montserra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AFAFC"/>
          </a:solidFill>
        </a:fill>
      </a:tcStyle>
    </a:wholeTbl>
    <a:band1H>
      <a:tcTxStyle/>
      <a:tcStyle>
        <a:tcBdr/>
        <a:fill>
          <a:solidFill>
            <a:srgbClr val="D3F5F8"/>
          </a:solidFill>
        </a:fill>
      </a:tcStyle>
    </a:band1H>
    <a:band2H>
      <a:tcTxStyle/>
      <a:tcStyle>
        <a:tcBdr/>
      </a:tcStyle>
    </a:band2H>
    <a:band1V>
      <a:tcTxStyle/>
      <a:tcStyle>
        <a:tcBdr/>
        <a:fill>
          <a:solidFill>
            <a:srgbClr val="D3F5F8"/>
          </a:solidFill>
        </a:fill>
      </a:tcStyle>
    </a:band1V>
    <a:band2V>
      <a:tcTxStyle/>
      <a:tcStyle>
        <a:tcBdr/>
      </a:tcStyle>
    </a:band2V>
    <a:lastCol>
      <a:tcTxStyle b="on" i="off">
        <a:font>
          <a:latin typeface="Montserrat"/>
          <a:ea typeface="Montserrat"/>
          <a:cs typeface="Montserrat"/>
        </a:font>
        <a:schemeClr val="lt1"/>
      </a:tcTxStyle>
      <a:tcStyle>
        <a:tcBdr/>
        <a:fill>
          <a:solidFill>
            <a:schemeClr val="accent1"/>
          </a:solidFill>
        </a:fill>
      </a:tcStyle>
    </a:lastCol>
    <a:firstCol>
      <a:tcTxStyle b="on" i="off">
        <a:font>
          <a:latin typeface="Montserrat"/>
          <a:ea typeface="Montserrat"/>
          <a:cs typeface="Montserrat"/>
        </a:font>
        <a:schemeClr val="lt1"/>
      </a:tcTxStyle>
      <a:tcStyle>
        <a:tcBdr/>
        <a:fill>
          <a:solidFill>
            <a:schemeClr val="accent1"/>
          </a:solidFill>
        </a:fill>
      </a:tcStyle>
    </a:firstCol>
    <a:lastRow>
      <a:tcTxStyle b="on" i="off">
        <a:font>
          <a:latin typeface="Montserrat"/>
          <a:ea typeface="Montserrat"/>
          <a:cs typeface="Montserra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Montserrat"/>
          <a:ea typeface="Montserrat"/>
          <a:cs typeface="Montserra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94" autoAdjust="0"/>
    <p:restoredTop sz="94387" autoAdjust="0"/>
  </p:normalViewPr>
  <p:slideViewPr>
    <p:cSldViewPr snapToGrid="0">
      <p:cViewPr varScale="1">
        <p:scale>
          <a:sx n="104" d="100"/>
          <a:sy n="104" d="100"/>
        </p:scale>
        <p:origin x="136" y="48"/>
      </p:cViewPr>
      <p:guideLst>
        <p:guide orient="horz" pos="1080"/>
        <p:guide pos="14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8.xml"/><Relationship Id="rId34" Type="http://schemas.openxmlformats.org/officeDocument/2006/relationships/font" Target="fonts/font10.fntdata"/><Relationship Id="rId42"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7.fntdata"/><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0" Type="http://schemas.openxmlformats.org/officeDocument/2006/relationships/slide" Target="slides/slide17.xml"/><Relationship Id="rId41" Type="http://customschemas.google.com/relationships/presentationmetadata" Target="metadata"/></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4457700" cy="91757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5827713" y="0"/>
            <a:ext cx="4457700" cy="917575"/>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6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6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6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6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6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17372013"/>
            <a:ext cx="4457700" cy="9159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ko-KR"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32" name="Google Shape;232;p1: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p10: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67" name="Google Shape;467;p10: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11: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1" name="Google Shape;501;p11: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02" name="Google Shape;502;p11: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11</a:t>
            </a:fld>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p12: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0" name="Google Shape;550;p12: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51" name="Google Shape;551;p12: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12</a:t>
            </a:fld>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p13: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5" name="Google Shape;575;p13: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76" name="Google Shape;576;p13: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13</a:t>
            </a:fld>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p14: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8" name="Google Shape;598;p14: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99" name="Google Shape;599;p14: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14</a:t>
            </a:fld>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p15: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8" name="Google Shape;628;p15: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29" name="Google Shape;629;p15: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15</a:t>
            </a:fld>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p16: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1" name="Google Shape;651;p16: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52" name="Google Shape;652;p16: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16</a:t>
            </a:fld>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p17: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1" name="Google Shape;681;p17: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82" name="Google Shape;682;p17: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17</a:t>
            </a:fld>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p18: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7" name="Google Shape;707;p18: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08" name="Google Shape;708;p18: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18</a:t>
            </a:fld>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p19: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8" name="Google Shape;728;p19: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29" name="Google Shape;729;p19: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19</a:t>
            </a:fld>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2:notes"/>
          <p:cNvSpPr txBox="1">
            <a:spLocks noGrp="1"/>
          </p:cNvSpPr>
          <p:nvPr>
            <p:ph type="body" idx="1"/>
          </p:nvPr>
        </p:nvSpPr>
        <p:spPr>
          <a:xfrm>
            <a:off x="1028700" y="8686800"/>
            <a:ext cx="8229600" cy="82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600"/>
              <a:buFont typeface="Calibri"/>
              <a:buNone/>
            </a:pPr>
            <a:endParaRPr dirty="0"/>
          </a:p>
        </p:txBody>
      </p:sp>
      <p:sp>
        <p:nvSpPr>
          <p:cNvPr id="246" name="Google Shape;246;p2:notes"/>
          <p:cNvSpPr>
            <a:spLocks noGrp="1" noRot="1" noChangeAspect="1"/>
          </p:cNvSpPr>
          <p:nvPr>
            <p:ph type="sldImg" idx="2"/>
          </p:nvPr>
        </p:nvSpPr>
        <p:spPr>
          <a:xfrm>
            <a:off x="-952500" y="1371600"/>
            <a:ext cx="12192000" cy="6858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p20: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56" name="Google Shape;756;p20: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3:notes"/>
          <p:cNvSpPr txBox="1">
            <a:spLocks noGrp="1"/>
          </p:cNvSpPr>
          <p:nvPr>
            <p:ph type="body" idx="1"/>
          </p:nvPr>
        </p:nvSpPr>
        <p:spPr>
          <a:xfrm>
            <a:off x="1028700" y="8686800"/>
            <a:ext cx="8229600" cy="82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600"/>
              <a:buFont typeface="Calibri"/>
              <a:buNone/>
            </a:pPr>
            <a:r>
              <a:rPr lang="ko-KR" dirty="0"/>
              <a:t>https://www.futurechosun.com/archives/75130</a:t>
            </a:r>
            <a:endParaRPr dirty="0"/>
          </a:p>
          <a:p>
            <a:pPr marL="0" lvl="0" indent="0" algn="l" rtl="0">
              <a:spcBef>
                <a:spcPts val="0"/>
              </a:spcBef>
              <a:spcAft>
                <a:spcPts val="0"/>
              </a:spcAft>
              <a:buClr>
                <a:schemeClr val="dk1"/>
              </a:buClr>
              <a:buSzPts val="600"/>
              <a:buFont typeface="Calibri"/>
              <a:buNone/>
            </a:pPr>
            <a:r>
              <a:rPr lang="ko-KR" dirty="0"/>
              <a:t>https://m.hankookilbo.com/News/Read/A2023022210410000700</a:t>
            </a:r>
            <a:endParaRPr dirty="0"/>
          </a:p>
          <a:p>
            <a:pPr marL="0" lvl="0" indent="0" algn="l" rtl="0">
              <a:spcBef>
                <a:spcPts val="0"/>
              </a:spcBef>
              <a:spcAft>
                <a:spcPts val="0"/>
              </a:spcAft>
              <a:buClr>
                <a:schemeClr val="dk1"/>
              </a:buClr>
              <a:buSzPts val="600"/>
              <a:buFont typeface="Calibri"/>
              <a:buNone/>
            </a:pPr>
            <a:r>
              <a:rPr lang="ko-KR" dirty="0"/>
              <a:t>http://kodaf.or.kr/bbs/board.php?bo_table=B12&amp;wr_id=162</a:t>
            </a:r>
            <a:endParaRPr dirty="0"/>
          </a:p>
        </p:txBody>
      </p:sp>
      <p:sp>
        <p:nvSpPr>
          <p:cNvPr id="271" name="Google Shape;271;p3:notes"/>
          <p:cNvSpPr>
            <a:spLocks noGrp="1" noRot="1" noChangeAspect="1"/>
          </p:cNvSpPr>
          <p:nvPr>
            <p:ph type="sldImg" idx="2"/>
          </p:nvPr>
        </p:nvSpPr>
        <p:spPr>
          <a:xfrm>
            <a:off x="-952500" y="1371600"/>
            <a:ext cx="12192000" cy="6858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4:notes"/>
          <p:cNvSpPr txBox="1">
            <a:spLocks noGrp="1"/>
          </p:cNvSpPr>
          <p:nvPr>
            <p:ph type="body" idx="1"/>
          </p:nvPr>
        </p:nvSpPr>
        <p:spPr>
          <a:xfrm>
            <a:off x="1028700" y="8686800"/>
            <a:ext cx="8229600" cy="82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600"/>
              <a:buFont typeface="Calibri"/>
              <a:buNone/>
            </a:pPr>
            <a:endParaRPr dirty="0"/>
          </a:p>
        </p:txBody>
      </p:sp>
      <p:sp>
        <p:nvSpPr>
          <p:cNvPr id="299" name="Google Shape;299;p4:notes"/>
          <p:cNvSpPr>
            <a:spLocks noGrp="1" noRot="1" noChangeAspect="1"/>
          </p:cNvSpPr>
          <p:nvPr>
            <p:ph type="sldImg" idx="2"/>
          </p:nvPr>
        </p:nvSpPr>
        <p:spPr>
          <a:xfrm>
            <a:off x="-952500" y="1371600"/>
            <a:ext cx="12192000" cy="6858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5:notes"/>
          <p:cNvSpPr txBox="1">
            <a:spLocks noGrp="1"/>
          </p:cNvSpPr>
          <p:nvPr>
            <p:ph type="body" idx="1"/>
          </p:nvPr>
        </p:nvSpPr>
        <p:spPr>
          <a:xfrm>
            <a:off x="1028700" y="8686800"/>
            <a:ext cx="8229600" cy="82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600"/>
              <a:buFont typeface="Calibri"/>
              <a:buNone/>
            </a:pPr>
            <a:endParaRPr dirty="0"/>
          </a:p>
        </p:txBody>
      </p:sp>
      <p:sp>
        <p:nvSpPr>
          <p:cNvPr id="322" name="Google Shape;322;p5:notes"/>
          <p:cNvSpPr>
            <a:spLocks noGrp="1" noRot="1" noChangeAspect="1"/>
          </p:cNvSpPr>
          <p:nvPr>
            <p:ph type="sldImg" idx="2"/>
          </p:nvPr>
        </p:nvSpPr>
        <p:spPr>
          <a:xfrm>
            <a:off x="-952500" y="1371600"/>
            <a:ext cx="12192000" cy="6858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6:notes"/>
          <p:cNvSpPr txBox="1">
            <a:spLocks noGrp="1"/>
          </p:cNvSpPr>
          <p:nvPr>
            <p:ph type="body" idx="1"/>
          </p:nvPr>
        </p:nvSpPr>
        <p:spPr>
          <a:xfrm>
            <a:off x="1028700" y="8801100"/>
            <a:ext cx="8229600" cy="720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7" name="Google Shape;357;p6: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7: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3" name="Google Shape;393;p7: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94" name="Google Shape;394;p7: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7</a:t>
            </a:fld>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8: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2" name="Google Shape;412;p8: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13" name="Google Shape;413;p8: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8</a:t>
            </a:fld>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9:notes"/>
          <p:cNvSpPr>
            <a:spLocks noGrp="1" noRot="1" noChangeAspect="1"/>
          </p:cNvSpPr>
          <p:nvPr>
            <p:ph type="sldImg" idx="2"/>
          </p:nvPr>
        </p:nvSpPr>
        <p:spPr>
          <a:xfrm>
            <a:off x="-342900" y="2286000"/>
            <a:ext cx="10972800" cy="6172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1" name="Google Shape;441;p9:notes"/>
          <p:cNvSpPr txBox="1">
            <a:spLocks noGrp="1"/>
          </p:cNvSpPr>
          <p:nvPr>
            <p:ph type="body" idx="1"/>
          </p:nvPr>
        </p:nvSpPr>
        <p:spPr>
          <a:xfrm>
            <a:off x="1028700" y="8801100"/>
            <a:ext cx="8229600" cy="720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42" name="Google Shape;442;p9:notes"/>
          <p:cNvSpPr txBox="1">
            <a:spLocks noGrp="1"/>
          </p:cNvSpPr>
          <p:nvPr>
            <p:ph type="sldNum" idx="12"/>
          </p:nvPr>
        </p:nvSpPr>
        <p:spPr>
          <a:xfrm>
            <a:off x="5827713" y="17372013"/>
            <a:ext cx="4457700" cy="9159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ko-KR"/>
              <a:t>9</a:t>
            </a:fld>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제목 슬라이드">
  <p:cSld name="제목 슬라이드">
    <p:spTree>
      <p:nvGrpSpPr>
        <p:cNvPr id="1" name="Shape 15"/>
        <p:cNvGrpSpPr/>
        <p:nvPr/>
      </p:nvGrpSpPr>
      <p:grpSpPr>
        <a:xfrm>
          <a:off x="0" y="0"/>
          <a:ext cx="0" cy="0"/>
          <a:chOff x="0" y="0"/>
          <a:chExt cx="0" cy="0"/>
        </a:xfrm>
      </p:grpSpPr>
      <p:sp>
        <p:nvSpPr>
          <p:cNvPr id="16" name="Google Shape;16;p22"/>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7" name="Google Shape;17;p2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8" name="Google Shape;18;p22"/>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제목 및 내용" type="obj">
  <p:cSld name="OBJECT">
    <p:spTree>
      <p:nvGrpSpPr>
        <p:cNvPr id="1" name="Shape 63"/>
        <p:cNvGrpSpPr/>
        <p:nvPr/>
      </p:nvGrpSpPr>
      <p:grpSpPr>
        <a:xfrm>
          <a:off x="0" y="0"/>
          <a:ext cx="0" cy="0"/>
          <a:chOff x="0" y="0"/>
          <a:chExt cx="0" cy="0"/>
        </a:xfrm>
      </p:grpSpPr>
      <p:sp>
        <p:nvSpPr>
          <p:cNvPr id="64" name="Google Shape;64;p41"/>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41"/>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66" name="Google Shape;66;p41"/>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7" name="Google Shape;67;p41"/>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8" name="Google Shape;68;p41"/>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구역 머리글" type="secHead">
  <p:cSld name="SECTION_HEADER">
    <p:spTree>
      <p:nvGrpSpPr>
        <p:cNvPr id="1" name="Shape 69"/>
        <p:cNvGrpSpPr/>
        <p:nvPr/>
      </p:nvGrpSpPr>
      <p:grpSpPr>
        <a:xfrm>
          <a:off x="0" y="0"/>
          <a:ext cx="0" cy="0"/>
          <a:chOff x="0" y="0"/>
          <a:chExt cx="0" cy="0"/>
        </a:xfrm>
      </p:grpSpPr>
      <p:sp>
        <p:nvSpPr>
          <p:cNvPr id="70" name="Google Shape;70;p42"/>
          <p:cNvSpPr txBox="1">
            <a:spLocks noGrp="1"/>
          </p:cNvSpPr>
          <p:nvPr>
            <p:ph type="title"/>
          </p:nvPr>
        </p:nvSpPr>
        <p:spPr>
          <a:xfrm>
            <a:off x="623888" y="1282304"/>
            <a:ext cx="7886700" cy="213955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42"/>
          <p:cNvSpPr txBox="1">
            <a:spLocks noGrp="1"/>
          </p:cNvSpPr>
          <p:nvPr>
            <p:ph type="body" idx="1"/>
          </p:nvPr>
        </p:nvSpPr>
        <p:spPr>
          <a:xfrm>
            <a:off x="623888" y="3442098"/>
            <a:ext cx="7886700" cy="112514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rgbClr val="888888"/>
              </a:buClr>
              <a:buSzPts val="1800"/>
              <a:buNone/>
              <a:defRPr sz="1800">
                <a:solidFill>
                  <a:srgbClr val="888888"/>
                </a:solidFill>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a:p>
        </p:txBody>
      </p:sp>
      <p:sp>
        <p:nvSpPr>
          <p:cNvPr id="72" name="Google Shape;72;p42"/>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3" name="Google Shape;73;p4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4" name="Google Shape;74;p42"/>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콘텐츠 2개" type="twoObj">
  <p:cSld name="TWO_OBJECTS">
    <p:spTree>
      <p:nvGrpSpPr>
        <p:cNvPr id="1" name="Shape 75"/>
        <p:cNvGrpSpPr/>
        <p:nvPr/>
      </p:nvGrpSpPr>
      <p:grpSpPr>
        <a:xfrm>
          <a:off x="0" y="0"/>
          <a:ext cx="0" cy="0"/>
          <a:chOff x="0" y="0"/>
          <a:chExt cx="0" cy="0"/>
        </a:xfrm>
      </p:grpSpPr>
      <p:sp>
        <p:nvSpPr>
          <p:cNvPr id="76" name="Google Shape;76;p43"/>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43"/>
          <p:cNvSpPr txBox="1">
            <a:spLocks noGrp="1"/>
          </p:cNvSpPr>
          <p:nvPr>
            <p:ph type="body" idx="1"/>
          </p:nvPr>
        </p:nvSpPr>
        <p:spPr>
          <a:xfrm>
            <a:off x="6286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78" name="Google Shape;78;p43"/>
          <p:cNvSpPr txBox="1">
            <a:spLocks noGrp="1"/>
          </p:cNvSpPr>
          <p:nvPr>
            <p:ph type="body" idx="2"/>
          </p:nvPr>
        </p:nvSpPr>
        <p:spPr>
          <a:xfrm>
            <a:off x="46291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79" name="Google Shape;79;p43"/>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0" name="Google Shape;80;p4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1" name="Google Shape;81;p43"/>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비교" type="twoTxTwoObj">
  <p:cSld name="TWO_OBJECTS_WITH_TEXT">
    <p:spTree>
      <p:nvGrpSpPr>
        <p:cNvPr id="1" name="Shape 82"/>
        <p:cNvGrpSpPr/>
        <p:nvPr/>
      </p:nvGrpSpPr>
      <p:grpSpPr>
        <a:xfrm>
          <a:off x="0" y="0"/>
          <a:ext cx="0" cy="0"/>
          <a:chOff x="0" y="0"/>
          <a:chExt cx="0" cy="0"/>
        </a:xfrm>
      </p:grpSpPr>
      <p:sp>
        <p:nvSpPr>
          <p:cNvPr id="83" name="Google Shape;83;p44"/>
          <p:cNvSpPr txBox="1">
            <a:spLocks noGrp="1"/>
          </p:cNvSpPr>
          <p:nvPr>
            <p:ph type="title"/>
          </p:nvPr>
        </p:nvSpPr>
        <p:spPr>
          <a:xfrm>
            <a:off x="629841"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44"/>
          <p:cNvSpPr txBox="1">
            <a:spLocks noGrp="1"/>
          </p:cNvSpPr>
          <p:nvPr>
            <p:ph type="body" idx="1"/>
          </p:nvPr>
        </p:nvSpPr>
        <p:spPr>
          <a:xfrm>
            <a:off x="629842" y="1260872"/>
            <a:ext cx="3868340"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85" name="Google Shape;85;p44"/>
          <p:cNvSpPr txBox="1">
            <a:spLocks noGrp="1"/>
          </p:cNvSpPr>
          <p:nvPr>
            <p:ph type="body" idx="2"/>
          </p:nvPr>
        </p:nvSpPr>
        <p:spPr>
          <a:xfrm>
            <a:off x="629842" y="1878806"/>
            <a:ext cx="3868340"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6" name="Google Shape;86;p44"/>
          <p:cNvSpPr txBox="1">
            <a:spLocks noGrp="1"/>
          </p:cNvSpPr>
          <p:nvPr>
            <p:ph type="body" idx="3"/>
          </p:nvPr>
        </p:nvSpPr>
        <p:spPr>
          <a:xfrm>
            <a:off x="4629150" y="1260872"/>
            <a:ext cx="3887391"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87" name="Google Shape;87;p44"/>
          <p:cNvSpPr txBox="1">
            <a:spLocks noGrp="1"/>
          </p:cNvSpPr>
          <p:nvPr>
            <p:ph type="body" idx="4"/>
          </p:nvPr>
        </p:nvSpPr>
        <p:spPr>
          <a:xfrm>
            <a:off x="4629150" y="1878806"/>
            <a:ext cx="3887391"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8" name="Google Shape;88;p44"/>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9" name="Google Shape;89;p4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0" name="Google Shape;90;p44"/>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제목만" type="titleOnly">
  <p:cSld name="TITLE_ONLY">
    <p:spTree>
      <p:nvGrpSpPr>
        <p:cNvPr id="1" name="Shape 91"/>
        <p:cNvGrpSpPr/>
        <p:nvPr/>
      </p:nvGrpSpPr>
      <p:grpSpPr>
        <a:xfrm>
          <a:off x="0" y="0"/>
          <a:ext cx="0" cy="0"/>
          <a:chOff x="0" y="0"/>
          <a:chExt cx="0" cy="0"/>
        </a:xfrm>
      </p:grpSpPr>
      <p:sp>
        <p:nvSpPr>
          <p:cNvPr id="92" name="Google Shape;92;p45"/>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45"/>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4" name="Google Shape;94;p45"/>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5" name="Google Shape;95;p45"/>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빈 화면" type="blank">
  <p:cSld name="BLANK">
    <p:spTree>
      <p:nvGrpSpPr>
        <p:cNvPr id="1" name="Shape 96"/>
        <p:cNvGrpSpPr/>
        <p:nvPr/>
      </p:nvGrpSpPr>
      <p:grpSpPr>
        <a:xfrm>
          <a:off x="0" y="0"/>
          <a:ext cx="0" cy="0"/>
          <a:chOff x="0" y="0"/>
          <a:chExt cx="0" cy="0"/>
        </a:xfrm>
      </p:grpSpPr>
      <p:sp>
        <p:nvSpPr>
          <p:cNvPr id="97" name="Google Shape;97;p46"/>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8" name="Google Shape;98;p46"/>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9" name="Google Shape;99;p46"/>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캡션 있는 콘텐츠" type="objTx">
  <p:cSld name="OBJECT_WITH_CAPTION_TEXT">
    <p:spTree>
      <p:nvGrpSpPr>
        <p:cNvPr id="1" name="Shape 100"/>
        <p:cNvGrpSpPr/>
        <p:nvPr/>
      </p:nvGrpSpPr>
      <p:grpSpPr>
        <a:xfrm>
          <a:off x="0" y="0"/>
          <a:ext cx="0" cy="0"/>
          <a:chOff x="0" y="0"/>
          <a:chExt cx="0" cy="0"/>
        </a:xfrm>
      </p:grpSpPr>
      <p:sp>
        <p:nvSpPr>
          <p:cNvPr id="101" name="Google Shape;101;p47"/>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47"/>
          <p:cNvSpPr txBox="1">
            <a:spLocks noGrp="1"/>
          </p:cNvSpPr>
          <p:nvPr>
            <p:ph type="body" idx="1"/>
          </p:nvPr>
        </p:nvSpPr>
        <p:spPr>
          <a:xfrm>
            <a:off x="3887391" y="740569"/>
            <a:ext cx="4629150" cy="3655219"/>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750"/>
              </a:spcBef>
              <a:spcAft>
                <a:spcPts val="0"/>
              </a:spcAft>
              <a:buClr>
                <a:schemeClr val="dk1"/>
              </a:buClr>
              <a:buSzPts val="2400"/>
              <a:buChar char="•"/>
              <a:defRPr sz="2400"/>
            </a:lvl1pPr>
            <a:lvl2pPr marL="914400" lvl="1" indent="-361950" algn="l">
              <a:lnSpc>
                <a:spcPct val="90000"/>
              </a:lnSpc>
              <a:spcBef>
                <a:spcPts val="375"/>
              </a:spcBef>
              <a:spcAft>
                <a:spcPts val="0"/>
              </a:spcAft>
              <a:buClr>
                <a:schemeClr val="dk1"/>
              </a:buClr>
              <a:buSzPts val="2100"/>
              <a:buChar char="•"/>
              <a:defRPr sz="2100"/>
            </a:lvl2pPr>
            <a:lvl3pPr marL="1371600" lvl="2" indent="-342900" algn="l">
              <a:lnSpc>
                <a:spcPct val="90000"/>
              </a:lnSpc>
              <a:spcBef>
                <a:spcPts val="375"/>
              </a:spcBef>
              <a:spcAft>
                <a:spcPts val="0"/>
              </a:spcAft>
              <a:buClr>
                <a:schemeClr val="dk1"/>
              </a:buClr>
              <a:buSzPts val="1800"/>
              <a:buChar char="•"/>
              <a:defRPr sz="1800"/>
            </a:lvl3pPr>
            <a:lvl4pPr marL="1828800" lvl="3" indent="-323850" algn="l">
              <a:lnSpc>
                <a:spcPct val="90000"/>
              </a:lnSpc>
              <a:spcBef>
                <a:spcPts val="375"/>
              </a:spcBef>
              <a:spcAft>
                <a:spcPts val="0"/>
              </a:spcAft>
              <a:buClr>
                <a:schemeClr val="dk1"/>
              </a:buClr>
              <a:buSzPts val="1500"/>
              <a:buChar char="•"/>
              <a:defRPr sz="1500"/>
            </a:lvl4pPr>
            <a:lvl5pPr marL="2286000" lvl="4" indent="-323850" algn="l">
              <a:lnSpc>
                <a:spcPct val="90000"/>
              </a:lnSpc>
              <a:spcBef>
                <a:spcPts val="375"/>
              </a:spcBef>
              <a:spcAft>
                <a:spcPts val="0"/>
              </a:spcAft>
              <a:buClr>
                <a:schemeClr val="dk1"/>
              </a:buClr>
              <a:buSzPts val="1500"/>
              <a:buChar char="•"/>
              <a:defRPr sz="1500"/>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103" name="Google Shape;103;p47"/>
          <p:cNvSpPr txBox="1">
            <a:spLocks noGrp="1"/>
          </p:cNvSpPr>
          <p:nvPr>
            <p:ph type="body" idx="2"/>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104" name="Google Shape;104;p47"/>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05" name="Google Shape;105;p4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06" name="Google Shape;106;p47"/>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캡션 있는 그림" type="picTx">
  <p:cSld name="PICTURE_WITH_CAPTION_TEXT">
    <p:spTree>
      <p:nvGrpSpPr>
        <p:cNvPr id="1" name="Shape 107"/>
        <p:cNvGrpSpPr/>
        <p:nvPr/>
      </p:nvGrpSpPr>
      <p:grpSpPr>
        <a:xfrm>
          <a:off x="0" y="0"/>
          <a:ext cx="0" cy="0"/>
          <a:chOff x="0" y="0"/>
          <a:chExt cx="0" cy="0"/>
        </a:xfrm>
      </p:grpSpPr>
      <p:sp>
        <p:nvSpPr>
          <p:cNvPr id="108" name="Google Shape;108;p48"/>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48"/>
          <p:cNvSpPr>
            <a:spLocks noGrp="1"/>
          </p:cNvSpPr>
          <p:nvPr>
            <p:ph type="pic" idx="2"/>
          </p:nvPr>
        </p:nvSpPr>
        <p:spPr>
          <a:xfrm>
            <a:off x="3887391" y="740569"/>
            <a:ext cx="4629150" cy="3655219"/>
          </a:xfrm>
          <a:prstGeom prst="rect">
            <a:avLst/>
          </a:prstGeom>
          <a:noFill/>
          <a:ln>
            <a:noFill/>
          </a:ln>
        </p:spPr>
      </p:sp>
      <p:sp>
        <p:nvSpPr>
          <p:cNvPr id="110" name="Google Shape;110;p48"/>
          <p:cNvSpPr txBox="1">
            <a:spLocks noGrp="1"/>
          </p:cNvSpPr>
          <p:nvPr>
            <p:ph type="body" idx="1"/>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111" name="Google Shape;111;p48"/>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12" name="Google Shape;112;p48"/>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13" name="Google Shape;113;p48"/>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제목 및 세로 텍스트" type="vertTx">
  <p:cSld name="VERTICAL_TEXT">
    <p:spTree>
      <p:nvGrpSpPr>
        <p:cNvPr id="1" name="Shape 114"/>
        <p:cNvGrpSpPr/>
        <p:nvPr/>
      </p:nvGrpSpPr>
      <p:grpSpPr>
        <a:xfrm>
          <a:off x="0" y="0"/>
          <a:ext cx="0" cy="0"/>
          <a:chOff x="0" y="0"/>
          <a:chExt cx="0" cy="0"/>
        </a:xfrm>
      </p:grpSpPr>
      <p:sp>
        <p:nvSpPr>
          <p:cNvPr id="115" name="Google Shape;115;p49"/>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49"/>
          <p:cNvSpPr txBox="1">
            <a:spLocks noGrp="1"/>
          </p:cNvSpPr>
          <p:nvPr>
            <p:ph type="body" idx="1"/>
          </p:nvPr>
        </p:nvSpPr>
        <p:spPr>
          <a:xfrm rot="5400000">
            <a:off x="2940248" y="-942379"/>
            <a:ext cx="3263504"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17" name="Google Shape;117;p49"/>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18" name="Google Shape;118;p49"/>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19" name="Google Shape;119;p49"/>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VERTICAL_TITLE_AND_VERTICAL_TEXT">
    <p:spTree>
      <p:nvGrpSpPr>
        <p:cNvPr id="1" name="Shape 120"/>
        <p:cNvGrpSpPr/>
        <p:nvPr/>
      </p:nvGrpSpPr>
      <p:grpSpPr>
        <a:xfrm>
          <a:off x="0" y="0"/>
          <a:ext cx="0" cy="0"/>
          <a:chOff x="0" y="0"/>
          <a:chExt cx="0" cy="0"/>
        </a:xfrm>
      </p:grpSpPr>
      <p:sp>
        <p:nvSpPr>
          <p:cNvPr id="121" name="Google Shape;121;p50"/>
          <p:cNvSpPr txBox="1">
            <a:spLocks noGrp="1"/>
          </p:cNvSpPr>
          <p:nvPr>
            <p:ph type="title"/>
          </p:nvPr>
        </p:nvSpPr>
        <p:spPr>
          <a:xfrm rot="5400000">
            <a:off x="5350073" y="1467446"/>
            <a:ext cx="4358879"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p50"/>
          <p:cNvSpPr txBox="1">
            <a:spLocks noGrp="1"/>
          </p:cNvSpPr>
          <p:nvPr>
            <p:ph type="body" idx="1"/>
          </p:nvPr>
        </p:nvSpPr>
        <p:spPr>
          <a:xfrm rot="5400000">
            <a:off x="1349573" y="-447079"/>
            <a:ext cx="4358879"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23" name="Google Shape;123;p50"/>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24" name="Google Shape;124;p5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25" name="Google Shape;125;p50"/>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제목 슬라이드">
  <p:cSld name="1_제목 슬라이드">
    <p:spTree>
      <p:nvGrpSpPr>
        <p:cNvPr id="1" name="Shape 19"/>
        <p:cNvGrpSpPr/>
        <p:nvPr/>
      </p:nvGrpSpPr>
      <p:grpSpPr>
        <a:xfrm>
          <a:off x="0" y="0"/>
          <a:ext cx="0" cy="0"/>
          <a:chOff x="0" y="0"/>
          <a:chExt cx="0" cy="0"/>
        </a:xfrm>
      </p:grpSpPr>
      <p:sp>
        <p:nvSpPr>
          <p:cNvPr id="20" name="Google Shape;20;p25"/>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 name="Google Shape;21;p25"/>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2" name="Google Shape;22;p25"/>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_제목 슬라이드">
  <p:cSld name="2_제목 슬라이드">
    <p:spTree>
      <p:nvGrpSpPr>
        <p:cNvPr id="1" name="Shape 126"/>
        <p:cNvGrpSpPr/>
        <p:nvPr/>
      </p:nvGrpSpPr>
      <p:grpSpPr>
        <a:xfrm>
          <a:off x="0" y="0"/>
          <a:ext cx="0" cy="0"/>
          <a:chOff x="0" y="0"/>
          <a:chExt cx="0" cy="0"/>
        </a:xfrm>
      </p:grpSpPr>
      <p:sp>
        <p:nvSpPr>
          <p:cNvPr id="127" name="Google Shape;127;p51"/>
          <p:cNvSpPr>
            <a:spLocks noGrp="1"/>
          </p:cNvSpPr>
          <p:nvPr>
            <p:ph type="pic" idx="2"/>
          </p:nvPr>
        </p:nvSpPr>
        <p:spPr>
          <a:xfrm>
            <a:off x="0" y="0"/>
            <a:ext cx="9144000" cy="514350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5_제목 슬라이드">
  <p:cSld name="5_제목 슬라이드">
    <p:spTree>
      <p:nvGrpSpPr>
        <p:cNvPr id="1" name="Shape 128"/>
        <p:cNvGrpSpPr/>
        <p:nvPr/>
      </p:nvGrpSpPr>
      <p:grpSpPr>
        <a:xfrm>
          <a:off x="0" y="0"/>
          <a:ext cx="0" cy="0"/>
          <a:chOff x="0" y="0"/>
          <a:chExt cx="0" cy="0"/>
        </a:xfrm>
      </p:grpSpPr>
      <p:sp>
        <p:nvSpPr>
          <p:cNvPr id="129" name="Google Shape;129;p52"/>
          <p:cNvSpPr>
            <a:spLocks noGrp="1"/>
          </p:cNvSpPr>
          <p:nvPr>
            <p:ph type="pic" idx="2"/>
          </p:nvPr>
        </p:nvSpPr>
        <p:spPr>
          <a:xfrm>
            <a:off x="0" y="0"/>
            <a:ext cx="9144000" cy="5143500"/>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_제목 슬라이드">
  <p:cSld name="3_제목 슬라이드">
    <p:spTree>
      <p:nvGrpSpPr>
        <p:cNvPr id="1" name="Shape 130"/>
        <p:cNvGrpSpPr/>
        <p:nvPr/>
      </p:nvGrpSpPr>
      <p:grpSpPr>
        <a:xfrm>
          <a:off x="0" y="0"/>
          <a:ext cx="0" cy="0"/>
          <a:chOff x="0" y="0"/>
          <a:chExt cx="0" cy="0"/>
        </a:xfrm>
      </p:grpSpPr>
      <p:sp>
        <p:nvSpPr>
          <p:cNvPr id="131" name="Google Shape;131;p53"/>
          <p:cNvSpPr/>
          <p:nvPr/>
        </p:nvSpPr>
        <p:spPr>
          <a:xfrm>
            <a:off x="5866247" y="0"/>
            <a:ext cx="3277754" cy="5143500"/>
          </a:xfrm>
          <a:custGeom>
            <a:avLst/>
            <a:gdLst/>
            <a:ahLst/>
            <a:cxnLst/>
            <a:rect l="l" t="t" r="r" b="b"/>
            <a:pathLst>
              <a:path w="4370338" h="6858000" extrusionOk="0">
                <a:moveTo>
                  <a:pt x="1714500" y="0"/>
                </a:moveTo>
                <a:lnTo>
                  <a:pt x="4370338" y="0"/>
                </a:lnTo>
                <a:lnTo>
                  <a:pt x="4370338" y="6858000"/>
                </a:lnTo>
                <a:lnTo>
                  <a:pt x="0" y="685800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dirty="0">
              <a:solidFill>
                <a:schemeClr val="lt1"/>
              </a:solidFill>
              <a:latin typeface="Calibri"/>
              <a:ea typeface="Calibri"/>
              <a:cs typeface="Calibri"/>
              <a:sym typeface="Calibri"/>
            </a:endParaRPr>
          </a:p>
        </p:txBody>
      </p:sp>
      <p:pic>
        <p:nvPicPr>
          <p:cNvPr id="132" name="Google Shape;132;p53"/>
          <p:cNvPicPr preferRelativeResize="0"/>
          <p:nvPr/>
        </p:nvPicPr>
        <p:blipFill rotWithShape="1">
          <a:blip r:embed="rId2">
            <a:alphaModFix/>
          </a:blip>
          <a:srcRect/>
          <a:stretch/>
        </p:blipFill>
        <p:spPr>
          <a:xfrm>
            <a:off x="5773380" y="678659"/>
            <a:ext cx="2046467" cy="3950495"/>
          </a:xfrm>
          <a:prstGeom prst="rect">
            <a:avLst/>
          </a:prstGeom>
          <a:noFill/>
          <a:ln>
            <a:noFill/>
          </a:ln>
          <a:effectLst>
            <a:outerShdw blurRad="381000" dist="127000" dir="2700000" algn="tl" rotWithShape="0">
              <a:srgbClr val="000000">
                <a:alpha val="17647"/>
              </a:srgbClr>
            </a:outerShdw>
          </a:effectLst>
        </p:spPr>
      </p:pic>
      <p:sp>
        <p:nvSpPr>
          <p:cNvPr id="133" name="Google Shape;133;p53"/>
          <p:cNvSpPr>
            <a:spLocks noGrp="1"/>
          </p:cNvSpPr>
          <p:nvPr>
            <p:ph type="pic" idx="2"/>
          </p:nvPr>
        </p:nvSpPr>
        <p:spPr>
          <a:xfrm>
            <a:off x="5902542" y="1095376"/>
            <a:ext cx="1776990" cy="3119438"/>
          </a:xfrm>
          <a:prstGeom prst="roundRect">
            <a:avLst>
              <a:gd name="adj" fmla="val 2819"/>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_제목 슬라이드">
  <p:cSld name="4_제목 슬라이드">
    <p:spTree>
      <p:nvGrpSpPr>
        <p:cNvPr id="1" name="Shape 134"/>
        <p:cNvGrpSpPr/>
        <p:nvPr/>
      </p:nvGrpSpPr>
      <p:grpSpPr>
        <a:xfrm>
          <a:off x="0" y="0"/>
          <a:ext cx="0" cy="0"/>
          <a:chOff x="0" y="0"/>
          <a:chExt cx="0" cy="0"/>
        </a:xfrm>
      </p:grpSpPr>
      <p:sp>
        <p:nvSpPr>
          <p:cNvPr id="135" name="Google Shape;135;p54"/>
          <p:cNvSpPr>
            <a:spLocks noGrp="1"/>
          </p:cNvSpPr>
          <p:nvPr>
            <p:ph type="pic" idx="2"/>
          </p:nvPr>
        </p:nvSpPr>
        <p:spPr>
          <a:xfrm>
            <a:off x="3864770" y="528640"/>
            <a:ext cx="1057277" cy="1057277"/>
          </a:xfrm>
          <a:prstGeom prst="ellipse">
            <a:avLst/>
          </a:prstGeom>
          <a:noFill/>
          <a:ln>
            <a:noFill/>
          </a:ln>
        </p:spPr>
      </p:sp>
      <p:sp>
        <p:nvSpPr>
          <p:cNvPr id="136" name="Google Shape;136;p54"/>
          <p:cNvSpPr>
            <a:spLocks noGrp="1"/>
          </p:cNvSpPr>
          <p:nvPr>
            <p:ph type="pic" idx="3"/>
          </p:nvPr>
        </p:nvSpPr>
        <p:spPr>
          <a:xfrm>
            <a:off x="3864770" y="2050259"/>
            <a:ext cx="1057277" cy="1057277"/>
          </a:xfrm>
          <a:prstGeom prst="ellipse">
            <a:avLst/>
          </a:prstGeom>
          <a:noFill/>
          <a:ln>
            <a:noFill/>
          </a:ln>
        </p:spPr>
      </p:sp>
      <p:sp>
        <p:nvSpPr>
          <p:cNvPr id="137" name="Google Shape;137;p54"/>
          <p:cNvSpPr>
            <a:spLocks noGrp="1"/>
          </p:cNvSpPr>
          <p:nvPr>
            <p:ph type="pic" idx="4"/>
          </p:nvPr>
        </p:nvSpPr>
        <p:spPr>
          <a:xfrm>
            <a:off x="3864770" y="3571877"/>
            <a:ext cx="1057277" cy="1057277"/>
          </a:xfrm>
          <a:prstGeom prst="ellipse">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제목 슬라이드">
  <p:cSld name="6_제목 슬라이드">
    <p:spTree>
      <p:nvGrpSpPr>
        <p:cNvPr id="1" name="Shape 13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7_제목 슬라이드">
  <p:cSld name="7_제목 슬라이드">
    <p:spTree>
      <p:nvGrpSpPr>
        <p:cNvPr id="1" name="Shape 139"/>
        <p:cNvGrpSpPr/>
        <p:nvPr/>
      </p:nvGrpSpPr>
      <p:grpSpPr>
        <a:xfrm>
          <a:off x="0" y="0"/>
          <a:ext cx="0" cy="0"/>
          <a:chOff x="0" y="0"/>
          <a:chExt cx="0" cy="0"/>
        </a:xfrm>
      </p:grpSpPr>
      <p:sp>
        <p:nvSpPr>
          <p:cNvPr id="140" name="Google Shape;140;p56"/>
          <p:cNvSpPr>
            <a:spLocks noGrp="1"/>
          </p:cNvSpPr>
          <p:nvPr>
            <p:ph type="pic" idx="2"/>
          </p:nvPr>
        </p:nvSpPr>
        <p:spPr>
          <a:xfrm>
            <a:off x="1" y="3821907"/>
            <a:ext cx="9144000" cy="1321594"/>
          </a:xfrm>
          <a:prstGeom prst="rect">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_제목 슬라이드">
  <p:cSld name="1_제목 슬라이드">
    <p:spTree>
      <p:nvGrpSpPr>
        <p:cNvPr id="1" name="Shape 147"/>
        <p:cNvGrpSpPr/>
        <p:nvPr/>
      </p:nvGrpSpPr>
      <p:grpSpPr>
        <a:xfrm>
          <a:off x="0" y="0"/>
          <a:ext cx="0" cy="0"/>
          <a:chOff x="0" y="0"/>
          <a:chExt cx="0" cy="0"/>
        </a:xfrm>
      </p:grpSpPr>
      <p:sp>
        <p:nvSpPr>
          <p:cNvPr id="148" name="Google Shape;148;p28"/>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49" name="Google Shape;149;p28"/>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0" name="Google Shape;150;p28"/>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1"/>
        <p:cNvGrpSpPr/>
        <p:nvPr/>
      </p:nvGrpSpPr>
      <p:grpSpPr>
        <a:xfrm>
          <a:off x="0" y="0"/>
          <a:ext cx="0" cy="0"/>
          <a:chOff x="0" y="0"/>
          <a:chExt cx="0" cy="0"/>
        </a:xfrm>
      </p:grpSpPr>
      <p:sp>
        <p:nvSpPr>
          <p:cNvPr id="152" name="Google Shape;152;p29"/>
          <p:cNvSpPr txBox="1">
            <a:spLocks noGrp="1"/>
          </p:cNvSpPr>
          <p:nvPr>
            <p:ph type="ctrTitle"/>
          </p:nvPr>
        </p:nvSpPr>
        <p:spPr>
          <a:xfrm>
            <a:off x="342900" y="1065212"/>
            <a:ext cx="3886200" cy="735013"/>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29"/>
          <p:cNvSpPr txBox="1">
            <a:spLocks noGrp="1"/>
          </p:cNvSpPr>
          <p:nvPr>
            <p:ph type="subTitle" idx="1"/>
          </p:nvPr>
        </p:nvSpPr>
        <p:spPr>
          <a:xfrm>
            <a:off x="685800" y="1943100"/>
            <a:ext cx="3200400" cy="876300"/>
          </a:xfrm>
          <a:prstGeom prst="rect">
            <a:avLst/>
          </a:prstGeom>
          <a:noFill/>
          <a:ln>
            <a:noFill/>
          </a:ln>
        </p:spPr>
        <p:txBody>
          <a:bodyPr spcFirstLastPara="1" wrap="square" lIns="91425" tIns="45700" rIns="91425" bIns="45700" anchor="t" anchorCtr="0">
            <a:normAutofit/>
          </a:bodyPr>
          <a:lstStyle>
            <a:lvl1pPr lvl="0" algn="ctr">
              <a:spcBef>
                <a:spcPts val="320"/>
              </a:spcBef>
              <a:spcAft>
                <a:spcPts val="0"/>
              </a:spcAft>
              <a:buClr>
                <a:srgbClr val="888888"/>
              </a:buClr>
              <a:buSzPts val="1600"/>
              <a:buNone/>
              <a:defRPr>
                <a:solidFill>
                  <a:srgbClr val="888888"/>
                </a:solidFill>
              </a:defRPr>
            </a:lvl1pPr>
            <a:lvl2pPr lvl="1" algn="ctr">
              <a:spcBef>
                <a:spcPts val="280"/>
              </a:spcBef>
              <a:spcAft>
                <a:spcPts val="0"/>
              </a:spcAft>
              <a:buClr>
                <a:srgbClr val="888888"/>
              </a:buClr>
              <a:buSzPts val="1400"/>
              <a:buNone/>
              <a:defRPr>
                <a:solidFill>
                  <a:srgbClr val="888888"/>
                </a:solidFill>
              </a:defRPr>
            </a:lvl2pPr>
            <a:lvl3pPr lvl="2" algn="ctr">
              <a:spcBef>
                <a:spcPts val="24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a:endParaRPr/>
          </a:p>
        </p:txBody>
      </p:sp>
      <p:sp>
        <p:nvSpPr>
          <p:cNvPr id="154" name="Google Shape;154;p29"/>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5" name="Google Shape;155;p29"/>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6" name="Google Shape;156;p29"/>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7"/>
        <p:cNvGrpSpPr/>
        <p:nvPr/>
      </p:nvGrpSpPr>
      <p:grpSpPr>
        <a:xfrm>
          <a:off x="0" y="0"/>
          <a:ext cx="0" cy="0"/>
          <a:chOff x="0" y="0"/>
          <a:chExt cx="0" cy="0"/>
        </a:xfrm>
      </p:grpSpPr>
      <p:sp>
        <p:nvSpPr>
          <p:cNvPr id="158" name="Google Shape;158;p30"/>
          <p:cNvSpPr txBox="1">
            <a:spLocks noGrp="1"/>
          </p:cNvSpPr>
          <p:nvPr>
            <p:ph type="title"/>
          </p:nvPr>
        </p:nvSpPr>
        <p:spPr>
          <a:xfrm>
            <a:off x="228600" y="137319"/>
            <a:ext cx="4114800" cy="5715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9" name="Google Shape;159;p30"/>
          <p:cNvSpPr txBox="1">
            <a:spLocks noGrp="1"/>
          </p:cNvSpPr>
          <p:nvPr>
            <p:ph type="body" idx="1"/>
          </p:nvPr>
        </p:nvSpPr>
        <p:spPr>
          <a:xfrm>
            <a:off x="228600" y="800100"/>
            <a:ext cx="4114800" cy="2262982"/>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60" name="Google Shape;160;p30"/>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61" name="Google Shape;161;p30"/>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62" name="Google Shape;162;p30"/>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3"/>
        <p:cNvGrpSpPr/>
        <p:nvPr/>
      </p:nvGrpSpPr>
      <p:grpSpPr>
        <a:xfrm>
          <a:off x="0" y="0"/>
          <a:ext cx="0" cy="0"/>
          <a:chOff x="0" y="0"/>
          <a:chExt cx="0" cy="0"/>
        </a:xfrm>
      </p:grpSpPr>
      <p:sp>
        <p:nvSpPr>
          <p:cNvPr id="164" name="Google Shape;164;p31"/>
          <p:cNvSpPr txBox="1">
            <a:spLocks noGrp="1"/>
          </p:cNvSpPr>
          <p:nvPr>
            <p:ph type="title"/>
          </p:nvPr>
        </p:nvSpPr>
        <p:spPr>
          <a:xfrm>
            <a:off x="361157" y="2203450"/>
            <a:ext cx="3886200" cy="681038"/>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2000"/>
              <a:buFont typeface="Calibri"/>
              <a:buNone/>
              <a:defRPr sz="2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5" name="Google Shape;165;p31"/>
          <p:cNvSpPr txBox="1">
            <a:spLocks noGrp="1"/>
          </p:cNvSpPr>
          <p:nvPr>
            <p:ph type="body" idx="1"/>
          </p:nvPr>
        </p:nvSpPr>
        <p:spPr>
          <a:xfrm>
            <a:off x="361157" y="1453357"/>
            <a:ext cx="3886200" cy="750094"/>
          </a:xfrm>
          <a:prstGeom prst="rect">
            <a:avLst/>
          </a:prstGeom>
          <a:noFill/>
          <a:ln>
            <a:noFill/>
          </a:ln>
        </p:spPr>
        <p:txBody>
          <a:bodyPr spcFirstLastPara="1" wrap="square" lIns="91425" tIns="45700" rIns="91425" bIns="45700" anchor="b" anchorCtr="0">
            <a:normAutofit/>
          </a:bodyPr>
          <a:lstStyle>
            <a:lvl1pPr marL="457200" lvl="0" indent="-228600" algn="l">
              <a:spcBef>
                <a:spcPts val="200"/>
              </a:spcBef>
              <a:spcAft>
                <a:spcPts val="0"/>
              </a:spcAft>
              <a:buClr>
                <a:srgbClr val="888888"/>
              </a:buClr>
              <a:buSzPts val="1000"/>
              <a:buNone/>
              <a:defRPr sz="1000">
                <a:solidFill>
                  <a:srgbClr val="888888"/>
                </a:solidFill>
              </a:defRPr>
            </a:lvl1pPr>
            <a:lvl2pPr marL="914400" lvl="1" indent="-228600" algn="l">
              <a:spcBef>
                <a:spcPts val="180"/>
              </a:spcBef>
              <a:spcAft>
                <a:spcPts val="0"/>
              </a:spcAft>
              <a:buClr>
                <a:srgbClr val="888888"/>
              </a:buClr>
              <a:buSzPts val="900"/>
              <a:buNone/>
              <a:defRPr sz="900">
                <a:solidFill>
                  <a:srgbClr val="888888"/>
                </a:solidFill>
              </a:defRPr>
            </a:lvl2pPr>
            <a:lvl3pPr marL="1371600" lvl="2" indent="-228600" algn="l">
              <a:spcBef>
                <a:spcPts val="160"/>
              </a:spcBef>
              <a:spcAft>
                <a:spcPts val="0"/>
              </a:spcAft>
              <a:buClr>
                <a:srgbClr val="888888"/>
              </a:buClr>
              <a:buSzPts val="800"/>
              <a:buNone/>
              <a:defRPr sz="800">
                <a:solidFill>
                  <a:srgbClr val="888888"/>
                </a:solidFill>
              </a:defRPr>
            </a:lvl3pPr>
            <a:lvl4pPr marL="1828800" lvl="3" indent="-228600" algn="l">
              <a:spcBef>
                <a:spcPts val="140"/>
              </a:spcBef>
              <a:spcAft>
                <a:spcPts val="0"/>
              </a:spcAft>
              <a:buClr>
                <a:srgbClr val="888888"/>
              </a:buClr>
              <a:buSzPts val="700"/>
              <a:buNone/>
              <a:defRPr sz="700">
                <a:solidFill>
                  <a:srgbClr val="888888"/>
                </a:solidFill>
              </a:defRPr>
            </a:lvl4pPr>
            <a:lvl5pPr marL="2286000" lvl="4" indent="-228600" algn="l">
              <a:spcBef>
                <a:spcPts val="140"/>
              </a:spcBef>
              <a:spcAft>
                <a:spcPts val="0"/>
              </a:spcAft>
              <a:buClr>
                <a:srgbClr val="888888"/>
              </a:buClr>
              <a:buSzPts val="700"/>
              <a:buNone/>
              <a:defRPr sz="700">
                <a:solidFill>
                  <a:srgbClr val="888888"/>
                </a:solidFill>
              </a:defRPr>
            </a:lvl5pPr>
            <a:lvl6pPr marL="2743200" lvl="5" indent="-228600" algn="l">
              <a:spcBef>
                <a:spcPts val="140"/>
              </a:spcBef>
              <a:spcAft>
                <a:spcPts val="0"/>
              </a:spcAft>
              <a:buClr>
                <a:srgbClr val="888888"/>
              </a:buClr>
              <a:buSzPts val="700"/>
              <a:buNone/>
              <a:defRPr sz="700">
                <a:solidFill>
                  <a:srgbClr val="888888"/>
                </a:solidFill>
              </a:defRPr>
            </a:lvl6pPr>
            <a:lvl7pPr marL="3200400" lvl="6" indent="-228600" algn="l">
              <a:spcBef>
                <a:spcPts val="140"/>
              </a:spcBef>
              <a:spcAft>
                <a:spcPts val="0"/>
              </a:spcAft>
              <a:buClr>
                <a:srgbClr val="888888"/>
              </a:buClr>
              <a:buSzPts val="700"/>
              <a:buNone/>
              <a:defRPr sz="700">
                <a:solidFill>
                  <a:srgbClr val="888888"/>
                </a:solidFill>
              </a:defRPr>
            </a:lvl7pPr>
            <a:lvl8pPr marL="3657600" lvl="7" indent="-228600" algn="l">
              <a:spcBef>
                <a:spcPts val="140"/>
              </a:spcBef>
              <a:spcAft>
                <a:spcPts val="0"/>
              </a:spcAft>
              <a:buClr>
                <a:srgbClr val="888888"/>
              </a:buClr>
              <a:buSzPts val="700"/>
              <a:buNone/>
              <a:defRPr sz="700">
                <a:solidFill>
                  <a:srgbClr val="888888"/>
                </a:solidFill>
              </a:defRPr>
            </a:lvl8pPr>
            <a:lvl9pPr marL="4114800" lvl="8" indent="-228600" algn="l">
              <a:spcBef>
                <a:spcPts val="140"/>
              </a:spcBef>
              <a:spcAft>
                <a:spcPts val="0"/>
              </a:spcAft>
              <a:buClr>
                <a:srgbClr val="888888"/>
              </a:buClr>
              <a:buSzPts val="700"/>
              <a:buNone/>
              <a:defRPr sz="700">
                <a:solidFill>
                  <a:srgbClr val="888888"/>
                </a:solidFill>
              </a:defRPr>
            </a:lvl9pPr>
          </a:lstStyle>
          <a:p>
            <a:endParaRPr/>
          </a:p>
        </p:txBody>
      </p:sp>
      <p:sp>
        <p:nvSpPr>
          <p:cNvPr id="166" name="Google Shape;166;p31"/>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67" name="Google Shape;167;p31"/>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68" name="Google Shape;168;p31"/>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제목 슬라이드">
  <p:cSld name="2_제목 슬라이드">
    <p:spTree>
      <p:nvGrpSpPr>
        <p:cNvPr id="1" name="Shape 23"/>
        <p:cNvGrpSpPr/>
        <p:nvPr/>
      </p:nvGrpSpPr>
      <p:grpSpPr>
        <a:xfrm>
          <a:off x="0" y="0"/>
          <a:ext cx="0" cy="0"/>
          <a:chOff x="0" y="0"/>
          <a:chExt cx="0" cy="0"/>
        </a:xfrm>
      </p:grpSpPr>
      <p:sp>
        <p:nvSpPr>
          <p:cNvPr id="24" name="Google Shape;24;p57"/>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5" name="Google Shape;25;p5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6" name="Google Shape;26;p57"/>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
        <p:nvSpPr>
          <p:cNvPr id="27" name="Google Shape;27;p57"/>
          <p:cNvSpPr>
            <a:spLocks noGrp="1"/>
          </p:cNvSpPr>
          <p:nvPr>
            <p:ph type="pic" idx="2"/>
          </p:nvPr>
        </p:nvSpPr>
        <p:spPr>
          <a:xfrm>
            <a:off x="5129236" y="1"/>
            <a:ext cx="4014764" cy="5143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69"/>
        <p:cNvGrpSpPr/>
        <p:nvPr/>
      </p:nvGrpSpPr>
      <p:grpSpPr>
        <a:xfrm>
          <a:off x="0" y="0"/>
          <a:ext cx="0" cy="0"/>
          <a:chOff x="0" y="0"/>
          <a:chExt cx="0" cy="0"/>
        </a:xfrm>
      </p:grpSpPr>
      <p:sp>
        <p:nvSpPr>
          <p:cNvPr id="170" name="Google Shape;170;p32"/>
          <p:cNvSpPr txBox="1">
            <a:spLocks noGrp="1"/>
          </p:cNvSpPr>
          <p:nvPr>
            <p:ph type="title"/>
          </p:nvPr>
        </p:nvSpPr>
        <p:spPr>
          <a:xfrm>
            <a:off x="228600" y="137319"/>
            <a:ext cx="4114800" cy="5715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1" name="Google Shape;171;p32"/>
          <p:cNvSpPr txBox="1">
            <a:spLocks noGrp="1"/>
          </p:cNvSpPr>
          <p:nvPr>
            <p:ph type="body" idx="1"/>
          </p:nvPr>
        </p:nvSpPr>
        <p:spPr>
          <a:xfrm>
            <a:off x="228600" y="800100"/>
            <a:ext cx="2019300" cy="2262982"/>
          </a:xfrm>
          <a:prstGeom prst="rect">
            <a:avLst/>
          </a:prstGeom>
          <a:noFill/>
          <a:ln>
            <a:noFill/>
          </a:ln>
        </p:spPr>
        <p:txBody>
          <a:bodyPr spcFirstLastPara="1" wrap="square" lIns="91425" tIns="45700" rIns="91425" bIns="45700" anchor="t" anchorCtr="0">
            <a:normAutofit/>
          </a:bodyPr>
          <a:lstStyle>
            <a:lvl1pPr marL="457200" lvl="0" indent="-317500" algn="l">
              <a:spcBef>
                <a:spcPts val="280"/>
              </a:spcBef>
              <a:spcAft>
                <a:spcPts val="0"/>
              </a:spcAft>
              <a:buClr>
                <a:schemeClr val="dk1"/>
              </a:buClr>
              <a:buSzPts val="1400"/>
              <a:buChar char="�"/>
              <a:defRPr sz="1400"/>
            </a:lvl1pPr>
            <a:lvl2pPr marL="914400" lvl="1" indent="-304800" algn="l">
              <a:spcBef>
                <a:spcPts val="24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180"/>
              </a:spcBef>
              <a:spcAft>
                <a:spcPts val="0"/>
              </a:spcAft>
              <a:buClr>
                <a:schemeClr val="dk1"/>
              </a:buClr>
              <a:buSzPts val="900"/>
              <a:buChar char="�"/>
              <a:defRPr sz="900"/>
            </a:lvl4pPr>
            <a:lvl5pPr marL="2286000" lvl="4" indent="-285750" algn="l">
              <a:spcBef>
                <a:spcPts val="180"/>
              </a:spcBef>
              <a:spcAft>
                <a:spcPts val="0"/>
              </a:spcAft>
              <a:buClr>
                <a:schemeClr val="dk1"/>
              </a:buClr>
              <a:buSzPts val="900"/>
              <a:buChar char="�"/>
              <a:defRPr sz="900"/>
            </a:lvl5pPr>
            <a:lvl6pPr marL="2743200" lvl="5" indent="-285750" algn="l">
              <a:spcBef>
                <a:spcPts val="180"/>
              </a:spcBef>
              <a:spcAft>
                <a:spcPts val="0"/>
              </a:spcAft>
              <a:buClr>
                <a:schemeClr val="dk1"/>
              </a:buClr>
              <a:buSzPts val="900"/>
              <a:buChar char="�"/>
              <a:defRPr sz="900"/>
            </a:lvl6pPr>
            <a:lvl7pPr marL="3200400" lvl="6" indent="-285750" algn="l">
              <a:spcBef>
                <a:spcPts val="180"/>
              </a:spcBef>
              <a:spcAft>
                <a:spcPts val="0"/>
              </a:spcAft>
              <a:buClr>
                <a:schemeClr val="dk1"/>
              </a:buClr>
              <a:buSzPts val="900"/>
              <a:buChar char="�"/>
              <a:defRPr sz="900"/>
            </a:lvl7pPr>
            <a:lvl8pPr marL="3657600" lvl="7" indent="-285750" algn="l">
              <a:spcBef>
                <a:spcPts val="180"/>
              </a:spcBef>
              <a:spcAft>
                <a:spcPts val="0"/>
              </a:spcAft>
              <a:buClr>
                <a:schemeClr val="dk1"/>
              </a:buClr>
              <a:buSzPts val="900"/>
              <a:buChar char="�"/>
              <a:defRPr sz="900"/>
            </a:lvl8pPr>
            <a:lvl9pPr marL="4114800" lvl="8" indent="-285750" algn="l">
              <a:spcBef>
                <a:spcPts val="180"/>
              </a:spcBef>
              <a:spcAft>
                <a:spcPts val="0"/>
              </a:spcAft>
              <a:buClr>
                <a:schemeClr val="dk1"/>
              </a:buClr>
              <a:buSzPts val="900"/>
              <a:buChar char="�"/>
              <a:defRPr sz="900"/>
            </a:lvl9pPr>
          </a:lstStyle>
          <a:p>
            <a:endParaRPr/>
          </a:p>
        </p:txBody>
      </p:sp>
      <p:sp>
        <p:nvSpPr>
          <p:cNvPr id="172" name="Google Shape;172;p32"/>
          <p:cNvSpPr txBox="1">
            <a:spLocks noGrp="1"/>
          </p:cNvSpPr>
          <p:nvPr>
            <p:ph type="body" idx="2"/>
          </p:nvPr>
        </p:nvSpPr>
        <p:spPr>
          <a:xfrm>
            <a:off x="2324100" y="800100"/>
            <a:ext cx="2019300" cy="2262982"/>
          </a:xfrm>
          <a:prstGeom prst="rect">
            <a:avLst/>
          </a:prstGeom>
          <a:noFill/>
          <a:ln>
            <a:noFill/>
          </a:ln>
        </p:spPr>
        <p:txBody>
          <a:bodyPr spcFirstLastPara="1" wrap="square" lIns="91425" tIns="45700" rIns="91425" bIns="45700" anchor="t" anchorCtr="0">
            <a:normAutofit/>
          </a:bodyPr>
          <a:lstStyle>
            <a:lvl1pPr marL="457200" lvl="0" indent="-317500" algn="l">
              <a:spcBef>
                <a:spcPts val="280"/>
              </a:spcBef>
              <a:spcAft>
                <a:spcPts val="0"/>
              </a:spcAft>
              <a:buClr>
                <a:schemeClr val="dk1"/>
              </a:buClr>
              <a:buSzPts val="1400"/>
              <a:buChar char="�"/>
              <a:defRPr sz="1400"/>
            </a:lvl1pPr>
            <a:lvl2pPr marL="914400" lvl="1" indent="-304800" algn="l">
              <a:spcBef>
                <a:spcPts val="24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180"/>
              </a:spcBef>
              <a:spcAft>
                <a:spcPts val="0"/>
              </a:spcAft>
              <a:buClr>
                <a:schemeClr val="dk1"/>
              </a:buClr>
              <a:buSzPts val="900"/>
              <a:buChar char="�"/>
              <a:defRPr sz="900"/>
            </a:lvl4pPr>
            <a:lvl5pPr marL="2286000" lvl="4" indent="-285750" algn="l">
              <a:spcBef>
                <a:spcPts val="180"/>
              </a:spcBef>
              <a:spcAft>
                <a:spcPts val="0"/>
              </a:spcAft>
              <a:buClr>
                <a:schemeClr val="dk1"/>
              </a:buClr>
              <a:buSzPts val="900"/>
              <a:buChar char="�"/>
              <a:defRPr sz="900"/>
            </a:lvl5pPr>
            <a:lvl6pPr marL="2743200" lvl="5" indent="-285750" algn="l">
              <a:spcBef>
                <a:spcPts val="180"/>
              </a:spcBef>
              <a:spcAft>
                <a:spcPts val="0"/>
              </a:spcAft>
              <a:buClr>
                <a:schemeClr val="dk1"/>
              </a:buClr>
              <a:buSzPts val="900"/>
              <a:buChar char="�"/>
              <a:defRPr sz="900"/>
            </a:lvl6pPr>
            <a:lvl7pPr marL="3200400" lvl="6" indent="-285750" algn="l">
              <a:spcBef>
                <a:spcPts val="180"/>
              </a:spcBef>
              <a:spcAft>
                <a:spcPts val="0"/>
              </a:spcAft>
              <a:buClr>
                <a:schemeClr val="dk1"/>
              </a:buClr>
              <a:buSzPts val="900"/>
              <a:buChar char="�"/>
              <a:defRPr sz="900"/>
            </a:lvl7pPr>
            <a:lvl8pPr marL="3657600" lvl="7" indent="-285750" algn="l">
              <a:spcBef>
                <a:spcPts val="180"/>
              </a:spcBef>
              <a:spcAft>
                <a:spcPts val="0"/>
              </a:spcAft>
              <a:buClr>
                <a:schemeClr val="dk1"/>
              </a:buClr>
              <a:buSzPts val="900"/>
              <a:buChar char="�"/>
              <a:defRPr sz="900"/>
            </a:lvl8pPr>
            <a:lvl9pPr marL="4114800" lvl="8" indent="-285750" algn="l">
              <a:spcBef>
                <a:spcPts val="180"/>
              </a:spcBef>
              <a:spcAft>
                <a:spcPts val="0"/>
              </a:spcAft>
              <a:buClr>
                <a:schemeClr val="dk1"/>
              </a:buClr>
              <a:buSzPts val="900"/>
              <a:buChar char="�"/>
              <a:defRPr sz="900"/>
            </a:lvl9pPr>
          </a:lstStyle>
          <a:p>
            <a:endParaRPr/>
          </a:p>
        </p:txBody>
      </p:sp>
      <p:sp>
        <p:nvSpPr>
          <p:cNvPr id="173" name="Google Shape;173;p32"/>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74" name="Google Shape;174;p32"/>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75" name="Google Shape;175;p32"/>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76"/>
        <p:cNvGrpSpPr/>
        <p:nvPr/>
      </p:nvGrpSpPr>
      <p:grpSpPr>
        <a:xfrm>
          <a:off x="0" y="0"/>
          <a:ext cx="0" cy="0"/>
          <a:chOff x="0" y="0"/>
          <a:chExt cx="0" cy="0"/>
        </a:xfrm>
      </p:grpSpPr>
      <p:sp>
        <p:nvSpPr>
          <p:cNvPr id="177" name="Google Shape;177;p33"/>
          <p:cNvSpPr txBox="1">
            <a:spLocks noGrp="1"/>
          </p:cNvSpPr>
          <p:nvPr>
            <p:ph type="title"/>
          </p:nvPr>
        </p:nvSpPr>
        <p:spPr>
          <a:xfrm>
            <a:off x="228600" y="137319"/>
            <a:ext cx="4114800" cy="5715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8" name="Google Shape;178;p33"/>
          <p:cNvSpPr txBox="1">
            <a:spLocks noGrp="1"/>
          </p:cNvSpPr>
          <p:nvPr>
            <p:ph type="body" idx="1"/>
          </p:nvPr>
        </p:nvSpPr>
        <p:spPr>
          <a:xfrm>
            <a:off x="228600" y="767556"/>
            <a:ext cx="2020094" cy="319881"/>
          </a:xfrm>
          <a:prstGeom prst="rect">
            <a:avLst/>
          </a:prstGeom>
          <a:noFill/>
          <a:ln>
            <a:noFill/>
          </a:ln>
        </p:spPr>
        <p:txBody>
          <a:bodyPr spcFirstLastPara="1" wrap="square" lIns="91425" tIns="45700" rIns="91425" bIns="45700" anchor="b" anchorCtr="0">
            <a:normAutofit/>
          </a:bodyPr>
          <a:lstStyle>
            <a:lvl1pPr marL="457200" lvl="0" indent="-228600" algn="l">
              <a:spcBef>
                <a:spcPts val="24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180"/>
              </a:spcBef>
              <a:spcAft>
                <a:spcPts val="0"/>
              </a:spcAft>
              <a:buClr>
                <a:schemeClr val="dk1"/>
              </a:buClr>
              <a:buSzPts val="900"/>
              <a:buNone/>
              <a:defRPr sz="900" b="1"/>
            </a:lvl3pPr>
            <a:lvl4pPr marL="1828800" lvl="3" indent="-228600" algn="l">
              <a:spcBef>
                <a:spcPts val="160"/>
              </a:spcBef>
              <a:spcAft>
                <a:spcPts val="0"/>
              </a:spcAft>
              <a:buClr>
                <a:schemeClr val="dk1"/>
              </a:buClr>
              <a:buSzPts val="800"/>
              <a:buNone/>
              <a:defRPr sz="800" b="1"/>
            </a:lvl4pPr>
            <a:lvl5pPr marL="2286000" lvl="4" indent="-228600" algn="l">
              <a:spcBef>
                <a:spcPts val="160"/>
              </a:spcBef>
              <a:spcAft>
                <a:spcPts val="0"/>
              </a:spcAft>
              <a:buClr>
                <a:schemeClr val="dk1"/>
              </a:buClr>
              <a:buSzPts val="800"/>
              <a:buNone/>
              <a:defRPr sz="800" b="1"/>
            </a:lvl5pPr>
            <a:lvl6pPr marL="2743200" lvl="5" indent="-228600" algn="l">
              <a:spcBef>
                <a:spcPts val="160"/>
              </a:spcBef>
              <a:spcAft>
                <a:spcPts val="0"/>
              </a:spcAft>
              <a:buClr>
                <a:schemeClr val="dk1"/>
              </a:buClr>
              <a:buSzPts val="800"/>
              <a:buNone/>
              <a:defRPr sz="800" b="1"/>
            </a:lvl6pPr>
            <a:lvl7pPr marL="3200400" lvl="6" indent="-228600" algn="l">
              <a:spcBef>
                <a:spcPts val="160"/>
              </a:spcBef>
              <a:spcAft>
                <a:spcPts val="0"/>
              </a:spcAft>
              <a:buClr>
                <a:schemeClr val="dk1"/>
              </a:buClr>
              <a:buSzPts val="800"/>
              <a:buNone/>
              <a:defRPr sz="800" b="1"/>
            </a:lvl7pPr>
            <a:lvl8pPr marL="3657600" lvl="7" indent="-228600" algn="l">
              <a:spcBef>
                <a:spcPts val="160"/>
              </a:spcBef>
              <a:spcAft>
                <a:spcPts val="0"/>
              </a:spcAft>
              <a:buClr>
                <a:schemeClr val="dk1"/>
              </a:buClr>
              <a:buSzPts val="800"/>
              <a:buNone/>
              <a:defRPr sz="800" b="1"/>
            </a:lvl8pPr>
            <a:lvl9pPr marL="4114800" lvl="8" indent="-228600" algn="l">
              <a:spcBef>
                <a:spcPts val="160"/>
              </a:spcBef>
              <a:spcAft>
                <a:spcPts val="0"/>
              </a:spcAft>
              <a:buClr>
                <a:schemeClr val="dk1"/>
              </a:buClr>
              <a:buSzPts val="800"/>
              <a:buNone/>
              <a:defRPr sz="800" b="1"/>
            </a:lvl9pPr>
          </a:lstStyle>
          <a:p>
            <a:endParaRPr/>
          </a:p>
        </p:txBody>
      </p:sp>
      <p:sp>
        <p:nvSpPr>
          <p:cNvPr id="179" name="Google Shape;179;p33"/>
          <p:cNvSpPr txBox="1">
            <a:spLocks noGrp="1"/>
          </p:cNvSpPr>
          <p:nvPr>
            <p:ph type="body" idx="2"/>
          </p:nvPr>
        </p:nvSpPr>
        <p:spPr>
          <a:xfrm>
            <a:off x="228600" y="1087438"/>
            <a:ext cx="2020094" cy="1975644"/>
          </a:xfrm>
          <a:prstGeom prst="rect">
            <a:avLst/>
          </a:prstGeom>
          <a:noFill/>
          <a:ln>
            <a:noFill/>
          </a:ln>
        </p:spPr>
        <p:txBody>
          <a:bodyPr spcFirstLastPara="1" wrap="square" lIns="91425" tIns="45700" rIns="91425" bIns="45700" anchor="t" anchorCtr="0">
            <a:normAutofit/>
          </a:bodyPr>
          <a:lstStyle>
            <a:lvl1pPr marL="457200" lvl="0" indent="-304800" algn="l">
              <a:spcBef>
                <a:spcPts val="24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180"/>
              </a:spcBef>
              <a:spcAft>
                <a:spcPts val="0"/>
              </a:spcAft>
              <a:buClr>
                <a:schemeClr val="dk1"/>
              </a:buClr>
              <a:buSzPts val="900"/>
              <a:buChar char="�"/>
              <a:defRPr sz="900"/>
            </a:lvl3pPr>
            <a:lvl4pPr marL="1828800" lvl="3" indent="-279400" algn="l">
              <a:spcBef>
                <a:spcPts val="160"/>
              </a:spcBef>
              <a:spcAft>
                <a:spcPts val="0"/>
              </a:spcAft>
              <a:buClr>
                <a:schemeClr val="dk1"/>
              </a:buClr>
              <a:buSzPts val="800"/>
              <a:buChar char="�"/>
              <a:defRPr sz="800"/>
            </a:lvl4pPr>
            <a:lvl5pPr marL="2286000" lvl="4" indent="-279400" algn="l">
              <a:spcBef>
                <a:spcPts val="160"/>
              </a:spcBef>
              <a:spcAft>
                <a:spcPts val="0"/>
              </a:spcAft>
              <a:buClr>
                <a:schemeClr val="dk1"/>
              </a:buClr>
              <a:buSzPts val="800"/>
              <a:buChar char="�"/>
              <a:defRPr sz="800"/>
            </a:lvl5pPr>
            <a:lvl6pPr marL="2743200" lvl="5" indent="-279400" algn="l">
              <a:spcBef>
                <a:spcPts val="160"/>
              </a:spcBef>
              <a:spcAft>
                <a:spcPts val="0"/>
              </a:spcAft>
              <a:buClr>
                <a:schemeClr val="dk1"/>
              </a:buClr>
              <a:buSzPts val="800"/>
              <a:buChar char="�"/>
              <a:defRPr sz="800"/>
            </a:lvl6pPr>
            <a:lvl7pPr marL="3200400" lvl="6" indent="-279400" algn="l">
              <a:spcBef>
                <a:spcPts val="160"/>
              </a:spcBef>
              <a:spcAft>
                <a:spcPts val="0"/>
              </a:spcAft>
              <a:buClr>
                <a:schemeClr val="dk1"/>
              </a:buClr>
              <a:buSzPts val="800"/>
              <a:buChar char="�"/>
              <a:defRPr sz="800"/>
            </a:lvl7pPr>
            <a:lvl8pPr marL="3657600" lvl="7" indent="-279400" algn="l">
              <a:spcBef>
                <a:spcPts val="160"/>
              </a:spcBef>
              <a:spcAft>
                <a:spcPts val="0"/>
              </a:spcAft>
              <a:buClr>
                <a:schemeClr val="dk1"/>
              </a:buClr>
              <a:buSzPts val="800"/>
              <a:buChar char="�"/>
              <a:defRPr sz="800"/>
            </a:lvl8pPr>
            <a:lvl9pPr marL="4114800" lvl="8" indent="-279400" algn="l">
              <a:spcBef>
                <a:spcPts val="160"/>
              </a:spcBef>
              <a:spcAft>
                <a:spcPts val="0"/>
              </a:spcAft>
              <a:buClr>
                <a:schemeClr val="dk1"/>
              </a:buClr>
              <a:buSzPts val="800"/>
              <a:buChar char="�"/>
              <a:defRPr sz="800"/>
            </a:lvl9pPr>
          </a:lstStyle>
          <a:p>
            <a:endParaRPr/>
          </a:p>
        </p:txBody>
      </p:sp>
      <p:sp>
        <p:nvSpPr>
          <p:cNvPr id="180" name="Google Shape;180;p33"/>
          <p:cNvSpPr txBox="1">
            <a:spLocks noGrp="1"/>
          </p:cNvSpPr>
          <p:nvPr>
            <p:ph type="body" idx="3"/>
          </p:nvPr>
        </p:nvSpPr>
        <p:spPr>
          <a:xfrm>
            <a:off x="2322513" y="767556"/>
            <a:ext cx="2020888" cy="319881"/>
          </a:xfrm>
          <a:prstGeom prst="rect">
            <a:avLst/>
          </a:prstGeom>
          <a:noFill/>
          <a:ln>
            <a:noFill/>
          </a:ln>
        </p:spPr>
        <p:txBody>
          <a:bodyPr spcFirstLastPara="1" wrap="square" lIns="91425" tIns="45700" rIns="91425" bIns="45700" anchor="b" anchorCtr="0">
            <a:normAutofit/>
          </a:bodyPr>
          <a:lstStyle>
            <a:lvl1pPr marL="457200" lvl="0" indent="-228600" algn="l">
              <a:spcBef>
                <a:spcPts val="24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180"/>
              </a:spcBef>
              <a:spcAft>
                <a:spcPts val="0"/>
              </a:spcAft>
              <a:buClr>
                <a:schemeClr val="dk1"/>
              </a:buClr>
              <a:buSzPts val="900"/>
              <a:buNone/>
              <a:defRPr sz="900" b="1"/>
            </a:lvl3pPr>
            <a:lvl4pPr marL="1828800" lvl="3" indent="-228600" algn="l">
              <a:spcBef>
                <a:spcPts val="160"/>
              </a:spcBef>
              <a:spcAft>
                <a:spcPts val="0"/>
              </a:spcAft>
              <a:buClr>
                <a:schemeClr val="dk1"/>
              </a:buClr>
              <a:buSzPts val="800"/>
              <a:buNone/>
              <a:defRPr sz="800" b="1"/>
            </a:lvl4pPr>
            <a:lvl5pPr marL="2286000" lvl="4" indent="-228600" algn="l">
              <a:spcBef>
                <a:spcPts val="160"/>
              </a:spcBef>
              <a:spcAft>
                <a:spcPts val="0"/>
              </a:spcAft>
              <a:buClr>
                <a:schemeClr val="dk1"/>
              </a:buClr>
              <a:buSzPts val="800"/>
              <a:buNone/>
              <a:defRPr sz="800" b="1"/>
            </a:lvl5pPr>
            <a:lvl6pPr marL="2743200" lvl="5" indent="-228600" algn="l">
              <a:spcBef>
                <a:spcPts val="160"/>
              </a:spcBef>
              <a:spcAft>
                <a:spcPts val="0"/>
              </a:spcAft>
              <a:buClr>
                <a:schemeClr val="dk1"/>
              </a:buClr>
              <a:buSzPts val="800"/>
              <a:buNone/>
              <a:defRPr sz="800" b="1"/>
            </a:lvl6pPr>
            <a:lvl7pPr marL="3200400" lvl="6" indent="-228600" algn="l">
              <a:spcBef>
                <a:spcPts val="160"/>
              </a:spcBef>
              <a:spcAft>
                <a:spcPts val="0"/>
              </a:spcAft>
              <a:buClr>
                <a:schemeClr val="dk1"/>
              </a:buClr>
              <a:buSzPts val="800"/>
              <a:buNone/>
              <a:defRPr sz="800" b="1"/>
            </a:lvl7pPr>
            <a:lvl8pPr marL="3657600" lvl="7" indent="-228600" algn="l">
              <a:spcBef>
                <a:spcPts val="160"/>
              </a:spcBef>
              <a:spcAft>
                <a:spcPts val="0"/>
              </a:spcAft>
              <a:buClr>
                <a:schemeClr val="dk1"/>
              </a:buClr>
              <a:buSzPts val="800"/>
              <a:buNone/>
              <a:defRPr sz="800" b="1"/>
            </a:lvl8pPr>
            <a:lvl9pPr marL="4114800" lvl="8" indent="-228600" algn="l">
              <a:spcBef>
                <a:spcPts val="160"/>
              </a:spcBef>
              <a:spcAft>
                <a:spcPts val="0"/>
              </a:spcAft>
              <a:buClr>
                <a:schemeClr val="dk1"/>
              </a:buClr>
              <a:buSzPts val="800"/>
              <a:buNone/>
              <a:defRPr sz="800" b="1"/>
            </a:lvl9pPr>
          </a:lstStyle>
          <a:p>
            <a:endParaRPr/>
          </a:p>
        </p:txBody>
      </p:sp>
      <p:sp>
        <p:nvSpPr>
          <p:cNvPr id="181" name="Google Shape;181;p33"/>
          <p:cNvSpPr txBox="1">
            <a:spLocks noGrp="1"/>
          </p:cNvSpPr>
          <p:nvPr>
            <p:ph type="body" idx="4"/>
          </p:nvPr>
        </p:nvSpPr>
        <p:spPr>
          <a:xfrm>
            <a:off x="2322513" y="1087438"/>
            <a:ext cx="2020888" cy="1975644"/>
          </a:xfrm>
          <a:prstGeom prst="rect">
            <a:avLst/>
          </a:prstGeom>
          <a:noFill/>
          <a:ln>
            <a:noFill/>
          </a:ln>
        </p:spPr>
        <p:txBody>
          <a:bodyPr spcFirstLastPara="1" wrap="square" lIns="91425" tIns="45700" rIns="91425" bIns="45700" anchor="t" anchorCtr="0">
            <a:normAutofit/>
          </a:bodyPr>
          <a:lstStyle>
            <a:lvl1pPr marL="457200" lvl="0" indent="-304800" algn="l">
              <a:spcBef>
                <a:spcPts val="24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180"/>
              </a:spcBef>
              <a:spcAft>
                <a:spcPts val="0"/>
              </a:spcAft>
              <a:buClr>
                <a:schemeClr val="dk1"/>
              </a:buClr>
              <a:buSzPts val="900"/>
              <a:buChar char="�"/>
              <a:defRPr sz="900"/>
            </a:lvl3pPr>
            <a:lvl4pPr marL="1828800" lvl="3" indent="-279400" algn="l">
              <a:spcBef>
                <a:spcPts val="160"/>
              </a:spcBef>
              <a:spcAft>
                <a:spcPts val="0"/>
              </a:spcAft>
              <a:buClr>
                <a:schemeClr val="dk1"/>
              </a:buClr>
              <a:buSzPts val="800"/>
              <a:buChar char="�"/>
              <a:defRPr sz="800"/>
            </a:lvl4pPr>
            <a:lvl5pPr marL="2286000" lvl="4" indent="-279400" algn="l">
              <a:spcBef>
                <a:spcPts val="160"/>
              </a:spcBef>
              <a:spcAft>
                <a:spcPts val="0"/>
              </a:spcAft>
              <a:buClr>
                <a:schemeClr val="dk1"/>
              </a:buClr>
              <a:buSzPts val="800"/>
              <a:buChar char="�"/>
              <a:defRPr sz="800"/>
            </a:lvl5pPr>
            <a:lvl6pPr marL="2743200" lvl="5" indent="-279400" algn="l">
              <a:spcBef>
                <a:spcPts val="160"/>
              </a:spcBef>
              <a:spcAft>
                <a:spcPts val="0"/>
              </a:spcAft>
              <a:buClr>
                <a:schemeClr val="dk1"/>
              </a:buClr>
              <a:buSzPts val="800"/>
              <a:buChar char="�"/>
              <a:defRPr sz="800"/>
            </a:lvl6pPr>
            <a:lvl7pPr marL="3200400" lvl="6" indent="-279400" algn="l">
              <a:spcBef>
                <a:spcPts val="160"/>
              </a:spcBef>
              <a:spcAft>
                <a:spcPts val="0"/>
              </a:spcAft>
              <a:buClr>
                <a:schemeClr val="dk1"/>
              </a:buClr>
              <a:buSzPts val="800"/>
              <a:buChar char="�"/>
              <a:defRPr sz="800"/>
            </a:lvl7pPr>
            <a:lvl8pPr marL="3657600" lvl="7" indent="-279400" algn="l">
              <a:spcBef>
                <a:spcPts val="160"/>
              </a:spcBef>
              <a:spcAft>
                <a:spcPts val="0"/>
              </a:spcAft>
              <a:buClr>
                <a:schemeClr val="dk1"/>
              </a:buClr>
              <a:buSzPts val="800"/>
              <a:buChar char="�"/>
              <a:defRPr sz="800"/>
            </a:lvl8pPr>
            <a:lvl9pPr marL="4114800" lvl="8" indent="-279400" algn="l">
              <a:spcBef>
                <a:spcPts val="160"/>
              </a:spcBef>
              <a:spcAft>
                <a:spcPts val="0"/>
              </a:spcAft>
              <a:buClr>
                <a:schemeClr val="dk1"/>
              </a:buClr>
              <a:buSzPts val="800"/>
              <a:buChar char="�"/>
              <a:defRPr sz="800"/>
            </a:lvl9pPr>
          </a:lstStyle>
          <a:p>
            <a:endParaRPr/>
          </a:p>
        </p:txBody>
      </p:sp>
      <p:sp>
        <p:nvSpPr>
          <p:cNvPr id="182" name="Google Shape;182;p33"/>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83" name="Google Shape;183;p33"/>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84" name="Google Shape;184;p33"/>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5"/>
        <p:cNvGrpSpPr/>
        <p:nvPr/>
      </p:nvGrpSpPr>
      <p:grpSpPr>
        <a:xfrm>
          <a:off x="0" y="0"/>
          <a:ext cx="0" cy="0"/>
          <a:chOff x="0" y="0"/>
          <a:chExt cx="0" cy="0"/>
        </a:xfrm>
      </p:grpSpPr>
      <p:sp>
        <p:nvSpPr>
          <p:cNvPr id="186" name="Google Shape;186;p34"/>
          <p:cNvSpPr txBox="1">
            <a:spLocks noGrp="1"/>
          </p:cNvSpPr>
          <p:nvPr>
            <p:ph type="title"/>
          </p:nvPr>
        </p:nvSpPr>
        <p:spPr>
          <a:xfrm>
            <a:off x="228600" y="137319"/>
            <a:ext cx="4114800" cy="5715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7" name="Google Shape;187;p34"/>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88" name="Google Shape;188;p34"/>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89" name="Google Shape;189;p34"/>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0"/>
        <p:cNvGrpSpPr/>
        <p:nvPr/>
      </p:nvGrpSpPr>
      <p:grpSpPr>
        <a:xfrm>
          <a:off x="0" y="0"/>
          <a:ext cx="0" cy="0"/>
          <a:chOff x="0" y="0"/>
          <a:chExt cx="0" cy="0"/>
        </a:xfrm>
      </p:grpSpPr>
      <p:sp>
        <p:nvSpPr>
          <p:cNvPr id="191" name="Google Shape;191;p35"/>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92" name="Google Shape;192;p35"/>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93" name="Google Shape;193;p35"/>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4"/>
        <p:cNvGrpSpPr/>
        <p:nvPr/>
      </p:nvGrpSpPr>
      <p:grpSpPr>
        <a:xfrm>
          <a:off x="0" y="0"/>
          <a:ext cx="0" cy="0"/>
          <a:chOff x="0" y="0"/>
          <a:chExt cx="0" cy="0"/>
        </a:xfrm>
      </p:grpSpPr>
      <p:sp>
        <p:nvSpPr>
          <p:cNvPr id="195" name="Google Shape;195;p36"/>
          <p:cNvSpPr txBox="1">
            <a:spLocks noGrp="1"/>
          </p:cNvSpPr>
          <p:nvPr>
            <p:ph type="title"/>
          </p:nvPr>
        </p:nvSpPr>
        <p:spPr>
          <a:xfrm>
            <a:off x="228602" y="136527"/>
            <a:ext cx="1504157" cy="581025"/>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6" name="Google Shape;196;p36"/>
          <p:cNvSpPr txBox="1">
            <a:spLocks noGrp="1"/>
          </p:cNvSpPr>
          <p:nvPr>
            <p:ph type="body" idx="1"/>
          </p:nvPr>
        </p:nvSpPr>
        <p:spPr>
          <a:xfrm>
            <a:off x="1787527" y="136527"/>
            <a:ext cx="2555875" cy="2926557"/>
          </a:xfrm>
          <a:prstGeom prst="rect">
            <a:avLst/>
          </a:prstGeom>
          <a:noFill/>
          <a:ln>
            <a:noFill/>
          </a:ln>
        </p:spPr>
        <p:txBody>
          <a:bodyPr spcFirstLastPara="1" wrap="square" lIns="91425" tIns="45700" rIns="91425" bIns="45700" anchor="t" anchorCtr="0">
            <a:normAutofit/>
          </a:bodyPr>
          <a:lstStyle>
            <a:lvl1pPr marL="457200" lvl="0" indent="-330200" algn="l">
              <a:spcBef>
                <a:spcPts val="320"/>
              </a:spcBef>
              <a:spcAft>
                <a:spcPts val="0"/>
              </a:spcAft>
              <a:buClr>
                <a:schemeClr val="dk1"/>
              </a:buClr>
              <a:buSzPts val="1600"/>
              <a:buChar char="�"/>
              <a:defRPr sz="1600"/>
            </a:lvl1pPr>
            <a:lvl2pPr marL="914400" lvl="1" indent="-317500" algn="l">
              <a:spcBef>
                <a:spcPts val="280"/>
              </a:spcBef>
              <a:spcAft>
                <a:spcPts val="0"/>
              </a:spcAft>
              <a:buClr>
                <a:schemeClr val="dk1"/>
              </a:buClr>
              <a:buSzPts val="1400"/>
              <a:buChar char="�"/>
              <a:defRPr sz="1400"/>
            </a:lvl2pPr>
            <a:lvl3pPr marL="1371600" lvl="2" indent="-304800" algn="l">
              <a:spcBef>
                <a:spcPts val="240"/>
              </a:spcBef>
              <a:spcAft>
                <a:spcPts val="0"/>
              </a:spcAft>
              <a:buClr>
                <a:schemeClr val="dk1"/>
              </a:buClr>
              <a:buSzPts val="1200"/>
              <a:buChar char="�"/>
              <a:defRPr sz="1200"/>
            </a:lvl3pPr>
            <a:lvl4pPr marL="1828800" lvl="3" indent="-292100" algn="l">
              <a:spcBef>
                <a:spcPts val="200"/>
              </a:spcBef>
              <a:spcAft>
                <a:spcPts val="0"/>
              </a:spcAft>
              <a:buClr>
                <a:schemeClr val="dk1"/>
              </a:buClr>
              <a:buSzPts val="1000"/>
              <a:buChar char="�"/>
              <a:defRPr sz="1000"/>
            </a:lvl4pPr>
            <a:lvl5pPr marL="2286000" lvl="4" indent="-292100" algn="l">
              <a:spcBef>
                <a:spcPts val="200"/>
              </a:spcBef>
              <a:spcAft>
                <a:spcPts val="0"/>
              </a:spcAft>
              <a:buClr>
                <a:schemeClr val="dk1"/>
              </a:buClr>
              <a:buSzPts val="1000"/>
              <a:buChar char="�"/>
              <a:defRPr sz="1000"/>
            </a:lvl5pPr>
            <a:lvl6pPr marL="2743200" lvl="5" indent="-292100" algn="l">
              <a:spcBef>
                <a:spcPts val="200"/>
              </a:spcBef>
              <a:spcAft>
                <a:spcPts val="0"/>
              </a:spcAft>
              <a:buClr>
                <a:schemeClr val="dk1"/>
              </a:buClr>
              <a:buSzPts val="1000"/>
              <a:buChar char="�"/>
              <a:defRPr sz="1000"/>
            </a:lvl6pPr>
            <a:lvl7pPr marL="3200400" lvl="6" indent="-292100" algn="l">
              <a:spcBef>
                <a:spcPts val="200"/>
              </a:spcBef>
              <a:spcAft>
                <a:spcPts val="0"/>
              </a:spcAft>
              <a:buClr>
                <a:schemeClr val="dk1"/>
              </a:buClr>
              <a:buSzPts val="1000"/>
              <a:buChar char="�"/>
              <a:defRPr sz="1000"/>
            </a:lvl7pPr>
            <a:lvl8pPr marL="3657600" lvl="7" indent="-292100" algn="l">
              <a:spcBef>
                <a:spcPts val="200"/>
              </a:spcBef>
              <a:spcAft>
                <a:spcPts val="0"/>
              </a:spcAft>
              <a:buClr>
                <a:schemeClr val="dk1"/>
              </a:buClr>
              <a:buSzPts val="1000"/>
              <a:buChar char="�"/>
              <a:defRPr sz="1000"/>
            </a:lvl8pPr>
            <a:lvl9pPr marL="4114800" lvl="8" indent="-292100" algn="l">
              <a:spcBef>
                <a:spcPts val="200"/>
              </a:spcBef>
              <a:spcAft>
                <a:spcPts val="0"/>
              </a:spcAft>
              <a:buClr>
                <a:schemeClr val="dk1"/>
              </a:buClr>
              <a:buSzPts val="1000"/>
              <a:buChar char="�"/>
              <a:defRPr sz="1000"/>
            </a:lvl9pPr>
          </a:lstStyle>
          <a:p>
            <a:endParaRPr/>
          </a:p>
        </p:txBody>
      </p:sp>
      <p:sp>
        <p:nvSpPr>
          <p:cNvPr id="197" name="Google Shape;197;p36"/>
          <p:cNvSpPr txBox="1">
            <a:spLocks noGrp="1"/>
          </p:cNvSpPr>
          <p:nvPr>
            <p:ph type="body" idx="2"/>
          </p:nvPr>
        </p:nvSpPr>
        <p:spPr>
          <a:xfrm>
            <a:off x="228602" y="717550"/>
            <a:ext cx="1504157" cy="2345532"/>
          </a:xfrm>
          <a:prstGeom prst="rect">
            <a:avLst/>
          </a:prstGeom>
          <a:noFill/>
          <a:ln>
            <a:noFill/>
          </a:ln>
        </p:spPr>
        <p:txBody>
          <a:bodyPr spcFirstLastPara="1" wrap="square" lIns="91425" tIns="45700" rIns="91425" bIns="45700" anchor="t" anchorCtr="0">
            <a:normAutofit/>
          </a:bodyPr>
          <a:lstStyle>
            <a:lvl1pPr marL="457200" lvl="0" indent="-228600" algn="l">
              <a:spcBef>
                <a:spcPts val="140"/>
              </a:spcBef>
              <a:spcAft>
                <a:spcPts val="0"/>
              </a:spcAft>
              <a:buClr>
                <a:schemeClr val="dk1"/>
              </a:buClr>
              <a:buSzPts val="700"/>
              <a:buNone/>
              <a:defRPr sz="700"/>
            </a:lvl1pPr>
            <a:lvl2pPr marL="914400" lvl="1" indent="-228600" algn="l">
              <a:spcBef>
                <a:spcPts val="12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90"/>
              </a:spcBef>
              <a:spcAft>
                <a:spcPts val="0"/>
              </a:spcAft>
              <a:buClr>
                <a:schemeClr val="dk1"/>
              </a:buClr>
              <a:buSzPts val="450"/>
              <a:buNone/>
              <a:defRPr sz="450"/>
            </a:lvl4pPr>
            <a:lvl5pPr marL="2286000" lvl="4" indent="-228600" algn="l">
              <a:spcBef>
                <a:spcPts val="90"/>
              </a:spcBef>
              <a:spcAft>
                <a:spcPts val="0"/>
              </a:spcAft>
              <a:buClr>
                <a:schemeClr val="dk1"/>
              </a:buClr>
              <a:buSzPts val="450"/>
              <a:buNone/>
              <a:defRPr sz="450"/>
            </a:lvl5pPr>
            <a:lvl6pPr marL="2743200" lvl="5" indent="-228600" algn="l">
              <a:spcBef>
                <a:spcPts val="90"/>
              </a:spcBef>
              <a:spcAft>
                <a:spcPts val="0"/>
              </a:spcAft>
              <a:buClr>
                <a:schemeClr val="dk1"/>
              </a:buClr>
              <a:buSzPts val="450"/>
              <a:buNone/>
              <a:defRPr sz="450"/>
            </a:lvl6pPr>
            <a:lvl7pPr marL="3200400" lvl="6" indent="-228600" algn="l">
              <a:spcBef>
                <a:spcPts val="90"/>
              </a:spcBef>
              <a:spcAft>
                <a:spcPts val="0"/>
              </a:spcAft>
              <a:buClr>
                <a:schemeClr val="dk1"/>
              </a:buClr>
              <a:buSzPts val="450"/>
              <a:buNone/>
              <a:defRPr sz="450"/>
            </a:lvl7pPr>
            <a:lvl8pPr marL="3657600" lvl="7" indent="-228600" algn="l">
              <a:spcBef>
                <a:spcPts val="90"/>
              </a:spcBef>
              <a:spcAft>
                <a:spcPts val="0"/>
              </a:spcAft>
              <a:buClr>
                <a:schemeClr val="dk1"/>
              </a:buClr>
              <a:buSzPts val="450"/>
              <a:buNone/>
              <a:defRPr sz="450"/>
            </a:lvl8pPr>
            <a:lvl9pPr marL="4114800" lvl="8" indent="-228600" algn="l">
              <a:spcBef>
                <a:spcPts val="90"/>
              </a:spcBef>
              <a:spcAft>
                <a:spcPts val="0"/>
              </a:spcAft>
              <a:buClr>
                <a:schemeClr val="dk1"/>
              </a:buClr>
              <a:buSzPts val="450"/>
              <a:buNone/>
              <a:defRPr sz="450"/>
            </a:lvl9pPr>
          </a:lstStyle>
          <a:p>
            <a:endParaRPr/>
          </a:p>
        </p:txBody>
      </p:sp>
      <p:sp>
        <p:nvSpPr>
          <p:cNvPr id="198" name="Google Shape;198;p36"/>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99" name="Google Shape;199;p36"/>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0" name="Google Shape;200;p36"/>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1"/>
        <p:cNvGrpSpPr/>
        <p:nvPr/>
      </p:nvGrpSpPr>
      <p:grpSpPr>
        <a:xfrm>
          <a:off x="0" y="0"/>
          <a:ext cx="0" cy="0"/>
          <a:chOff x="0" y="0"/>
          <a:chExt cx="0" cy="0"/>
        </a:xfrm>
      </p:grpSpPr>
      <p:sp>
        <p:nvSpPr>
          <p:cNvPr id="202" name="Google Shape;202;p37"/>
          <p:cNvSpPr txBox="1">
            <a:spLocks noGrp="1"/>
          </p:cNvSpPr>
          <p:nvPr>
            <p:ph type="title"/>
          </p:nvPr>
        </p:nvSpPr>
        <p:spPr>
          <a:xfrm>
            <a:off x="896144" y="2400302"/>
            <a:ext cx="2743200" cy="283369"/>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3" name="Google Shape;203;p37"/>
          <p:cNvSpPr>
            <a:spLocks noGrp="1"/>
          </p:cNvSpPr>
          <p:nvPr>
            <p:ph type="pic" idx="2"/>
          </p:nvPr>
        </p:nvSpPr>
        <p:spPr>
          <a:xfrm>
            <a:off x="896144" y="306388"/>
            <a:ext cx="2743200" cy="2057400"/>
          </a:xfrm>
          <a:prstGeom prst="rect">
            <a:avLst/>
          </a:prstGeom>
          <a:noFill/>
          <a:ln>
            <a:noFill/>
          </a:ln>
        </p:spPr>
      </p:sp>
      <p:sp>
        <p:nvSpPr>
          <p:cNvPr id="204" name="Google Shape;204;p37"/>
          <p:cNvSpPr txBox="1">
            <a:spLocks noGrp="1"/>
          </p:cNvSpPr>
          <p:nvPr>
            <p:ph type="body" idx="1"/>
          </p:nvPr>
        </p:nvSpPr>
        <p:spPr>
          <a:xfrm>
            <a:off x="896144" y="2683671"/>
            <a:ext cx="2743200" cy="402431"/>
          </a:xfrm>
          <a:prstGeom prst="rect">
            <a:avLst/>
          </a:prstGeom>
          <a:noFill/>
          <a:ln>
            <a:noFill/>
          </a:ln>
        </p:spPr>
        <p:txBody>
          <a:bodyPr spcFirstLastPara="1" wrap="square" lIns="91425" tIns="45700" rIns="91425" bIns="45700" anchor="t" anchorCtr="0">
            <a:normAutofit/>
          </a:bodyPr>
          <a:lstStyle>
            <a:lvl1pPr marL="457200" lvl="0" indent="-228600" algn="l">
              <a:spcBef>
                <a:spcPts val="140"/>
              </a:spcBef>
              <a:spcAft>
                <a:spcPts val="0"/>
              </a:spcAft>
              <a:buClr>
                <a:schemeClr val="dk1"/>
              </a:buClr>
              <a:buSzPts val="700"/>
              <a:buNone/>
              <a:defRPr sz="700"/>
            </a:lvl1pPr>
            <a:lvl2pPr marL="914400" lvl="1" indent="-228600" algn="l">
              <a:spcBef>
                <a:spcPts val="12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90"/>
              </a:spcBef>
              <a:spcAft>
                <a:spcPts val="0"/>
              </a:spcAft>
              <a:buClr>
                <a:schemeClr val="dk1"/>
              </a:buClr>
              <a:buSzPts val="450"/>
              <a:buNone/>
              <a:defRPr sz="450"/>
            </a:lvl4pPr>
            <a:lvl5pPr marL="2286000" lvl="4" indent="-228600" algn="l">
              <a:spcBef>
                <a:spcPts val="90"/>
              </a:spcBef>
              <a:spcAft>
                <a:spcPts val="0"/>
              </a:spcAft>
              <a:buClr>
                <a:schemeClr val="dk1"/>
              </a:buClr>
              <a:buSzPts val="450"/>
              <a:buNone/>
              <a:defRPr sz="450"/>
            </a:lvl5pPr>
            <a:lvl6pPr marL="2743200" lvl="5" indent="-228600" algn="l">
              <a:spcBef>
                <a:spcPts val="90"/>
              </a:spcBef>
              <a:spcAft>
                <a:spcPts val="0"/>
              </a:spcAft>
              <a:buClr>
                <a:schemeClr val="dk1"/>
              </a:buClr>
              <a:buSzPts val="450"/>
              <a:buNone/>
              <a:defRPr sz="450"/>
            </a:lvl6pPr>
            <a:lvl7pPr marL="3200400" lvl="6" indent="-228600" algn="l">
              <a:spcBef>
                <a:spcPts val="90"/>
              </a:spcBef>
              <a:spcAft>
                <a:spcPts val="0"/>
              </a:spcAft>
              <a:buClr>
                <a:schemeClr val="dk1"/>
              </a:buClr>
              <a:buSzPts val="450"/>
              <a:buNone/>
              <a:defRPr sz="450"/>
            </a:lvl7pPr>
            <a:lvl8pPr marL="3657600" lvl="7" indent="-228600" algn="l">
              <a:spcBef>
                <a:spcPts val="90"/>
              </a:spcBef>
              <a:spcAft>
                <a:spcPts val="0"/>
              </a:spcAft>
              <a:buClr>
                <a:schemeClr val="dk1"/>
              </a:buClr>
              <a:buSzPts val="450"/>
              <a:buNone/>
              <a:defRPr sz="450"/>
            </a:lvl8pPr>
            <a:lvl9pPr marL="4114800" lvl="8" indent="-228600" algn="l">
              <a:spcBef>
                <a:spcPts val="90"/>
              </a:spcBef>
              <a:spcAft>
                <a:spcPts val="0"/>
              </a:spcAft>
              <a:buClr>
                <a:schemeClr val="dk1"/>
              </a:buClr>
              <a:buSzPts val="450"/>
              <a:buNone/>
              <a:defRPr sz="450"/>
            </a:lvl9pPr>
          </a:lstStyle>
          <a:p>
            <a:endParaRPr/>
          </a:p>
        </p:txBody>
      </p:sp>
      <p:sp>
        <p:nvSpPr>
          <p:cNvPr id="205" name="Google Shape;205;p37"/>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6" name="Google Shape;206;p37"/>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7" name="Google Shape;207;p37"/>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08"/>
        <p:cNvGrpSpPr/>
        <p:nvPr/>
      </p:nvGrpSpPr>
      <p:grpSpPr>
        <a:xfrm>
          <a:off x="0" y="0"/>
          <a:ext cx="0" cy="0"/>
          <a:chOff x="0" y="0"/>
          <a:chExt cx="0" cy="0"/>
        </a:xfrm>
      </p:grpSpPr>
      <p:sp>
        <p:nvSpPr>
          <p:cNvPr id="209" name="Google Shape;209;p38"/>
          <p:cNvSpPr txBox="1">
            <a:spLocks noGrp="1"/>
          </p:cNvSpPr>
          <p:nvPr>
            <p:ph type="title"/>
          </p:nvPr>
        </p:nvSpPr>
        <p:spPr>
          <a:xfrm>
            <a:off x="228600" y="137319"/>
            <a:ext cx="4114800" cy="5715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0" name="Google Shape;210;p38"/>
          <p:cNvSpPr txBox="1">
            <a:spLocks noGrp="1"/>
          </p:cNvSpPr>
          <p:nvPr>
            <p:ph type="body" idx="1"/>
          </p:nvPr>
        </p:nvSpPr>
        <p:spPr>
          <a:xfrm rot="5400000">
            <a:off x="1154509" y="-125809"/>
            <a:ext cx="2262982" cy="4114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1" name="Google Shape;211;p38"/>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2" name="Google Shape;212;p38"/>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3" name="Google Shape;213;p38"/>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4"/>
        <p:cNvGrpSpPr/>
        <p:nvPr/>
      </p:nvGrpSpPr>
      <p:grpSpPr>
        <a:xfrm>
          <a:off x="0" y="0"/>
          <a:ext cx="0" cy="0"/>
          <a:chOff x="0" y="0"/>
          <a:chExt cx="0" cy="0"/>
        </a:xfrm>
      </p:grpSpPr>
      <p:sp>
        <p:nvSpPr>
          <p:cNvPr id="215" name="Google Shape;215;p39"/>
          <p:cNvSpPr txBox="1">
            <a:spLocks noGrp="1"/>
          </p:cNvSpPr>
          <p:nvPr>
            <p:ph type="title"/>
          </p:nvPr>
        </p:nvSpPr>
        <p:spPr>
          <a:xfrm rot="5400000">
            <a:off x="2366168" y="1085853"/>
            <a:ext cx="2925763" cy="10287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6" name="Google Shape;216;p39"/>
          <p:cNvSpPr txBox="1">
            <a:spLocks noGrp="1"/>
          </p:cNvSpPr>
          <p:nvPr>
            <p:ph type="body" idx="1"/>
          </p:nvPr>
        </p:nvSpPr>
        <p:spPr>
          <a:xfrm rot="5400000">
            <a:off x="270668" y="95252"/>
            <a:ext cx="2925763" cy="30099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7" name="Google Shape;217;p39"/>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8" name="Google Shape;218;p39"/>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9" name="Google Shape;219;p39"/>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 Left">
  <p:cSld name="Title - Left">
    <p:spTree>
      <p:nvGrpSpPr>
        <p:cNvPr id="1" name="Shape 220"/>
        <p:cNvGrpSpPr/>
        <p:nvPr/>
      </p:nvGrpSpPr>
      <p:grpSpPr>
        <a:xfrm>
          <a:off x="0" y="0"/>
          <a:ext cx="0" cy="0"/>
          <a:chOff x="0" y="0"/>
          <a:chExt cx="0" cy="0"/>
        </a:xfrm>
      </p:grpSpPr>
      <p:sp>
        <p:nvSpPr>
          <p:cNvPr id="221" name="Google Shape;221;p40"/>
          <p:cNvSpPr txBox="1">
            <a:spLocks noGrp="1"/>
          </p:cNvSpPr>
          <p:nvPr>
            <p:ph type="title"/>
          </p:nvPr>
        </p:nvSpPr>
        <p:spPr>
          <a:xfrm>
            <a:off x="467916" y="102872"/>
            <a:ext cx="7348374" cy="53091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dk1"/>
              </a:buClr>
              <a:buSzPts val="2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2" name="Google Shape;222;p40"/>
          <p:cNvSpPr txBox="1">
            <a:spLocks noGrp="1"/>
          </p:cNvSpPr>
          <p:nvPr>
            <p:ph type="subTitle" idx="1"/>
          </p:nvPr>
        </p:nvSpPr>
        <p:spPr>
          <a:xfrm>
            <a:off x="467916" y="633785"/>
            <a:ext cx="7348374" cy="415498"/>
          </a:xfrm>
          <a:prstGeom prst="rect">
            <a:avLst/>
          </a:prstGeom>
          <a:noFill/>
          <a:ln>
            <a:noFill/>
          </a:ln>
        </p:spPr>
        <p:txBody>
          <a:bodyPr spcFirstLastPara="1" wrap="square" lIns="91425" tIns="45700" rIns="91425" bIns="45700" anchor="t" anchorCtr="0">
            <a:spAutoFit/>
          </a:bodyPr>
          <a:lstStyle>
            <a:lvl1pPr lvl="0" algn="l">
              <a:spcBef>
                <a:spcPts val="420"/>
              </a:spcBef>
              <a:spcAft>
                <a:spcPts val="0"/>
              </a:spcAft>
              <a:buClr>
                <a:schemeClr val="accent1"/>
              </a:buClr>
              <a:buSzPts val="2100"/>
              <a:buNone/>
              <a:defRPr sz="2100">
                <a:solidFill>
                  <a:schemeClr val="accent1"/>
                </a:solidFill>
              </a:defRPr>
            </a:lvl1pPr>
            <a:lvl2pPr lvl="1" algn="ctr">
              <a:spcBef>
                <a:spcPts val="300"/>
              </a:spcBef>
              <a:spcAft>
                <a:spcPts val="0"/>
              </a:spcAft>
              <a:buClr>
                <a:schemeClr val="dk1"/>
              </a:buClr>
              <a:buSzPts val="1500"/>
              <a:buNone/>
              <a:defRPr sz="1500"/>
            </a:lvl2pPr>
            <a:lvl3pPr lvl="2" algn="ctr">
              <a:spcBef>
                <a:spcPts val="270"/>
              </a:spcBef>
              <a:spcAft>
                <a:spcPts val="0"/>
              </a:spcAft>
              <a:buClr>
                <a:schemeClr val="dk1"/>
              </a:buClr>
              <a:buSzPts val="1350"/>
              <a:buNone/>
              <a:defRPr sz="1350"/>
            </a:lvl3pPr>
            <a:lvl4pPr lvl="3" algn="ctr">
              <a:spcBef>
                <a:spcPts val="240"/>
              </a:spcBef>
              <a:spcAft>
                <a:spcPts val="0"/>
              </a:spcAft>
              <a:buClr>
                <a:schemeClr val="dk1"/>
              </a:buClr>
              <a:buSzPts val="1200"/>
              <a:buNone/>
              <a:defRPr sz="1200"/>
            </a:lvl4pPr>
            <a:lvl5pPr lvl="4" algn="ctr">
              <a:spcBef>
                <a:spcPts val="240"/>
              </a:spcBef>
              <a:spcAft>
                <a:spcPts val="0"/>
              </a:spcAft>
              <a:buClr>
                <a:schemeClr val="dk1"/>
              </a:buClr>
              <a:buSzPts val="1200"/>
              <a:buNone/>
              <a:defRPr sz="1200"/>
            </a:lvl5pPr>
            <a:lvl6pPr lvl="5" algn="ctr">
              <a:spcBef>
                <a:spcPts val="240"/>
              </a:spcBef>
              <a:spcAft>
                <a:spcPts val="0"/>
              </a:spcAft>
              <a:buClr>
                <a:schemeClr val="dk1"/>
              </a:buClr>
              <a:buSzPts val="1200"/>
              <a:buNone/>
              <a:defRPr sz="1200"/>
            </a:lvl6pPr>
            <a:lvl7pPr lvl="6" algn="ctr">
              <a:spcBef>
                <a:spcPts val="240"/>
              </a:spcBef>
              <a:spcAft>
                <a:spcPts val="0"/>
              </a:spcAft>
              <a:buClr>
                <a:schemeClr val="dk1"/>
              </a:buClr>
              <a:buSzPts val="1200"/>
              <a:buNone/>
              <a:defRPr sz="1200"/>
            </a:lvl7pPr>
            <a:lvl8pPr lvl="7" algn="ctr">
              <a:spcBef>
                <a:spcPts val="240"/>
              </a:spcBef>
              <a:spcAft>
                <a:spcPts val="0"/>
              </a:spcAft>
              <a:buClr>
                <a:schemeClr val="dk1"/>
              </a:buClr>
              <a:buSzPts val="1200"/>
              <a:buNone/>
              <a:defRPr sz="1200"/>
            </a:lvl8pPr>
            <a:lvl9pPr lvl="8" algn="ctr">
              <a:spcBef>
                <a:spcPts val="240"/>
              </a:spcBef>
              <a:spcAft>
                <a:spcPts val="0"/>
              </a:spcAft>
              <a:buClr>
                <a:schemeClr val="dk1"/>
              </a:buClr>
              <a:buSzPts val="1200"/>
              <a:buNone/>
              <a:defRPr sz="1200"/>
            </a:lvl9pPr>
          </a:lstStyle>
          <a:p>
            <a:endParaRPr/>
          </a:p>
        </p:txBody>
      </p:sp>
      <p:grpSp>
        <p:nvGrpSpPr>
          <p:cNvPr id="223" name="Google Shape;223;p40"/>
          <p:cNvGrpSpPr/>
          <p:nvPr/>
        </p:nvGrpSpPr>
        <p:grpSpPr>
          <a:xfrm>
            <a:off x="246129" y="4677984"/>
            <a:ext cx="329431" cy="329430"/>
            <a:chOff x="186858" y="6096003"/>
            <a:chExt cx="580550" cy="580549"/>
          </a:xfrm>
        </p:grpSpPr>
        <p:sp>
          <p:nvSpPr>
            <p:cNvPr id="224" name="Google Shape;224;p40"/>
            <p:cNvSpPr/>
            <p:nvPr/>
          </p:nvSpPr>
          <p:spPr>
            <a:xfrm>
              <a:off x="186859" y="6096003"/>
              <a:ext cx="580549" cy="580549"/>
            </a:xfrm>
            <a:prstGeom prst="rect">
              <a:avLst/>
            </a:prstGeom>
            <a:solidFill>
              <a:srgbClr val="BFBFBF">
                <a:alpha val="2470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b="1" dirty="0">
                <a:solidFill>
                  <a:schemeClr val="lt1"/>
                </a:solidFill>
                <a:latin typeface="Calibri"/>
                <a:ea typeface="Calibri"/>
                <a:cs typeface="Calibri"/>
                <a:sym typeface="Calibri"/>
              </a:endParaRPr>
            </a:p>
          </p:txBody>
        </p:sp>
        <p:sp>
          <p:nvSpPr>
            <p:cNvPr id="225" name="Google Shape;225;p40"/>
            <p:cNvSpPr/>
            <p:nvPr/>
          </p:nvSpPr>
          <p:spPr>
            <a:xfrm>
              <a:off x="186858" y="6612049"/>
              <a:ext cx="580549" cy="64503"/>
            </a:xfrm>
            <a:prstGeom prst="rect">
              <a:avLst/>
            </a:prstGeom>
            <a:solidFill>
              <a:srgbClr val="BFBFBF">
                <a:alpha val="2470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dirty="0">
                <a:solidFill>
                  <a:schemeClr val="lt1"/>
                </a:solidFill>
                <a:latin typeface="Calibri"/>
                <a:ea typeface="Calibri"/>
                <a:cs typeface="Calibri"/>
                <a:sym typeface="Calibri"/>
              </a:endParaRPr>
            </a:p>
          </p:txBody>
        </p:sp>
      </p:grpSp>
      <p:sp>
        <p:nvSpPr>
          <p:cNvPr id="226" name="Google Shape;226;p40"/>
          <p:cNvSpPr txBox="1">
            <a:spLocks noGrp="1"/>
          </p:cNvSpPr>
          <p:nvPr>
            <p:ph type="sldNum" idx="12"/>
          </p:nvPr>
        </p:nvSpPr>
        <p:spPr>
          <a:xfrm>
            <a:off x="246129" y="4677985"/>
            <a:ext cx="329431" cy="29282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50">
                <a:solidFill>
                  <a:srgbClr val="2F3A46"/>
                </a:solidFill>
                <a:latin typeface="Calibri"/>
                <a:ea typeface="Calibri"/>
                <a:cs typeface="Calibri"/>
                <a:sym typeface="Calibri"/>
              </a:defRPr>
            </a:lvl1pPr>
            <a:lvl2pPr marL="0" lvl="1" indent="0" algn="ctr">
              <a:spcBef>
                <a:spcPts val="0"/>
              </a:spcBef>
              <a:buNone/>
              <a:defRPr sz="1050">
                <a:solidFill>
                  <a:srgbClr val="2F3A46"/>
                </a:solidFill>
                <a:latin typeface="Calibri"/>
                <a:ea typeface="Calibri"/>
                <a:cs typeface="Calibri"/>
                <a:sym typeface="Calibri"/>
              </a:defRPr>
            </a:lvl2pPr>
            <a:lvl3pPr marL="0" lvl="2" indent="0" algn="ctr">
              <a:spcBef>
                <a:spcPts val="0"/>
              </a:spcBef>
              <a:buNone/>
              <a:defRPr sz="1050">
                <a:solidFill>
                  <a:srgbClr val="2F3A46"/>
                </a:solidFill>
                <a:latin typeface="Calibri"/>
                <a:ea typeface="Calibri"/>
                <a:cs typeface="Calibri"/>
                <a:sym typeface="Calibri"/>
              </a:defRPr>
            </a:lvl3pPr>
            <a:lvl4pPr marL="0" lvl="3" indent="0" algn="ctr">
              <a:spcBef>
                <a:spcPts val="0"/>
              </a:spcBef>
              <a:buNone/>
              <a:defRPr sz="1050">
                <a:solidFill>
                  <a:srgbClr val="2F3A46"/>
                </a:solidFill>
                <a:latin typeface="Calibri"/>
                <a:ea typeface="Calibri"/>
                <a:cs typeface="Calibri"/>
                <a:sym typeface="Calibri"/>
              </a:defRPr>
            </a:lvl4pPr>
            <a:lvl5pPr marL="0" lvl="4" indent="0" algn="ctr">
              <a:spcBef>
                <a:spcPts val="0"/>
              </a:spcBef>
              <a:buNone/>
              <a:defRPr sz="1050">
                <a:solidFill>
                  <a:srgbClr val="2F3A46"/>
                </a:solidFill>
                <a:latin typeface="Calibri"/>
                <a:ea typeface="Calibri"/>
                <a:cs typeface="Calibri"/>
                <a:sym typeface="Calibri"/>
              </a:defRPr>
            </a:lvl5pPr>
            <a:lvl6pPr marL="0" lvl="5" indent="0" algn="ctr">
              <a:spcBef>
                <a:spcPts val="0"/>
              </a:spcBef>
              <a:buNone/>
              <a:defRPr sz="1050">
                <a:solidFill>
                  <a:srgbClr val="2F3A46"/>
                </a:solidFill>
                <a:latin typeface="Calibri"/>
                <a:ea typeface="Calibri"/>
                <a:cs typeface="Calibri"/>
                <a:sym typeface="Calibri"/>
              </a:defRPr>
            </a:lvl6pPr>
            <a:lvl7pPr marL="0" lvl="6" indent="0" algn="ctr">
              <a:spcBef>
                <a:spcPts val="0"/>
              </a:spcBef>
              <a:buNone/>
              <a:defRPr sz="1050">
                <a:solidFill>
                  <a:srgbClr val="2F3A46"/>
                </a:solidFill>
                <a:latin typeface="Calibri"/>
                <a:ea typeface="Calibri"/>
                <a:cs typeface="Calibri"/>
                <a:sym typeface="Calibri"/>
              </a:defRPr>
            </a:lvl7pPr>
            <a:lvl8pPr marL="0" lvl="7" indent="0" algn="ctr">
              <a:spcBef>
                <a:spcPts val="0"/>
              </a:spcBef>
              <a:buNone/>
              <a:defRPr sz="1050">
                <a:solidFill>
                  <a:srgbClr val="2F3A46"/>
                </a:solidFill>
                <a:latin typeface="Calibri"/>
                <a:ea typeface="Calibri"/>
                <a:cs typeface="Calibri"/>
                <a:sym typeface="Calibri"/>
              </a:defRPr>
            </a:lvl8pPr>
            <a:lvl9pPr marL="0" lvl="8" indent="0" algn="ctr">
              <a:spcBef>
                <a:spcPts val="0"/>
              </a:spcBef>
              <a:buNone/>
              <a:defRPr sz="1050">
                <a:solidFill>
                  <a:srgbClr val="2F3A46"/>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ko-KR"/>
              <a:t>‹#›</a:t>
            </a:fld>
            <a:endParaRPr dirty="0"/>
          </a:p>
        </p:txBody>
      </p:sp>
      <p:pic>
        <p:nvPicPr>
          <p:cNvPr id="227" name="Google Shape;227;p40"/>
          <p:cNvPicPr preferRelativeResize="0"/>
          <p:nvPr/>
        </p:nvPicPr>
        <p:blipFill rotWithShape="1">
          <a:blip r:embed="rId2">
            <a:alphaModFix/>
          </a:blip>
          <a:srcRect r="18500" b="19390"/>
          <a:stretch/>
        </p:blipFill>
        <p:spPr>
          <a:xfrm>
            <a:off x="8322384" y="4330860"/>
            <a:ext cx="821616" cy="812640"/>
          </a:xfrm>
          <a:prstGeom prst="rect">
            <a:avLst/>
          </a:prstGeom>
          <a:noFill/>
          <a:ln>
            <a:noFill/>
          </a:ln>
        </p:spPr>
      </p:pic>
      <p:pic>
        <p:nvPicPr>
          <p:cNvPr id="228" name="Google Shape;228;p40"/>
          <p:cNvPicPr preferRelativeResize="0"/>
          <p:nvPr/>
        </p:nvPicPr>
        <p:blipFill rotWithShape="1">
          <a:blip r:embed="rId3">
            <a:alphaModFix/>
          </a:blip>
          <a:srcRect/>
          <a:stretch/>
        </p:blipFill>
        <p:spPr>
          <a:xfrm>
            <a:off x="7866367" y="172154"/>
            <a:ext cx="1220830" cy="338358"/>
          </a:xfrm>
          <a:prstGeom prst="rect">
            <a:avLst/>
          </a:prstGeom>
          <a:noFill/>
          <a:ln>
            <a:noFill/>
          </a:ln>
        </p:spPr>
      </p:pic>
      <p:sp>
        <p:nvSpPr>
          <p:cNvPr id="229" name="Google Shape;229;p40"/>
          <p:cNvSpPr/>
          <p:nvPr/>
        </p:nvSpPr>
        <p:spPr>
          <a:xfrm>
            <a:off x="7892078" y="71895"/>
            <a:ext cx="1195121" cy="540060"/>
          </a:xfrm>
          <a:prstGeom prst="rect">
            <a:avLst/>
          </a:prstGeom>
          <a:solidFill>
            <a:srgbClr val="FFFFFF">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dirty="0">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3_제목 슬라이드">
  <p:cSld name="3_제목 슬라이드">
    <p:spTree>
      <p:nvGrpSpPr>
        <p:cNvPr id="1" name="Shape 28"/>
        <p:cNvGrpSpPr/>
        <p:nvPr/>
      </p:nvGrpSpPr>
      <p:grpSpPr>
        <a:xfrm>
          <a:off x="0" y="0"/>
          <a:ext cx="0" cy="0"/>
          <a:chOff x="0" y="0"/>
          <a:chExt cx="0" cy="0"/>
        </a:xfrm>
      </p:grpSpPr>
      <p:sp>
        <p:nvSpPr>
          <p:cNvPr id="29" name="Google Shape;29;p58"/>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0" name="Google Shape;30;p58"/>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1" name="Google Shape;31;p58"/>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
        <p:nvSpPr>
          <p:cNvPr id="32" name="Google Shape;32;p58"/>
          <p:cNvSpPr>
            <a:spLocks noGrp="1"/>
          </p:cNvSpPr>
          <p:nvPr>
            <p:ph type="pic" idx="2"/>
          </p:nvPr>
        </p:nvSpPr>
        <p:spPr>
          <a:xfrm>
            <a:off x="0" y="2571750"/>
            <a:ext cx="2444694" cy="1695450"/>
          </a:xfrm>
          <a:prstGeom prst="rect">
            <a:avLst/>
          </a:prstGeom>
          <a:noFill/>
          <a:ln>
            <a:noFill/>
          </a:ln>
        </p:spPr>
      </p:sp>
      <p:sp>
        <p:nvSpPr>
          <p:cNvPr id="33" name="Google Shape;33;p58"/>
          <p:cNvSpPr>
            <a:spLocks noGrp="1"/>
          </p:cNvSpPr>
          <p:nvPr>
            <p:ph type="pic" idx="3"/>
          </p:nvPr>
        </p:nvSpPr>
        <p:spPr>
          <a:xfrm>
            <a:off x="2444694" y="2571750"/>
            <a:ext cx="2444694" cy="1695450"/>
          </a:xfrm>
          <a:prstGeom prst="rect">
            <a:avLst/>
          </a:prstGeom>
          <a:noFill/>
          <a:ln>
            <a:noFill/>
          </a:ln>
        </p:spPr>
      </p:sp>
      <p:sp>
        <p:nvSpPr>
          <p:cNvPr id="34" name="Google Shape;34;p58"/>
          <p:cNvSpPr>
            <a:spLocks noGrp="1"/>
          </p:cNvSpPr>
          <p:nvPr>
            <p:ph type="pic" idx="4"/>
          </p:nvPr>
        </p:nvSpPr>
        <p:spPr>
          <a:xfrm>
            <a:off x="0" y="876300"/>
            <a:ext cx="2444694" cy="169545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5_제목 슬라이드">
  <p:cSld name="5_제목 슬라이드">
    <p:spTree>
      <p:nvGrpSpPr>
        <p:cNvPr id="1" name="Shape 35"/>
        <p:cNvGrpSpPr/>
        <p:nvPr/>
      </p:nvGrpSpPr>
      <p:grpSpPr>
        <a:xfrm>
          <a:off x="0" y="0"/>
          <a:ext cx="0" cy="0"/>
          <a:chOff x="0" y="0"/>
          <a:chExt cx="0" cy="0"/>
        </a:xfrm>
      </p:grpSpPr>
      <p:sp>
        <p:nvSpPr>
          <p:cNvPr id="36" name="Google Shape;36;p59"/>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7" name="Google Shape;37;p59"/>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8" name="Google Shape;38;p59"/>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
        <p:nvSpPr>
          <p:cNvPr id="39" name="Google Shape;39;p59"/>
          <p:cNvSpPr>
            <a:spLocks noGrp="1"/>
          </p:cNvSpPr>
          <p:nvPr>
            <p:ph type="pic" idx="2"/>
          </p:nvPr>
        </p:nvSpPr>
        <p:spPr>
          <a:xfrm>
            <a:off x="0" y="0"/>
            <a:ext cx="5316438" cy="2571750"/>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제목 슬라이드">
  <p:cSld name="4_제목 슬라이드">
    <p:spTree>
      <p:nvGrpSpPr>
        <p:cNvPr id="1" name="Shape 40"/>
        <p:cNvGrpSpPr/>
        <p:nvPr/>
      </p:nvGrpSpPr>
      <p:grpSpPr>
        <a:xfrm>
          <a:off x="0" y="0"/>
          <a:ext cx="0" cy="0"/>
          <a:chOff x="0" y="0"/>
          <a:chExt cx="0" cy="0"/>
        </a:xfrm>
      </p:grpSpPr>
      <p:sp>
        <p:nvSpPr>
          <p:cNvPr id="41" name="Google Shape;41;p60"/>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2" name="Google Shape;42;p6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3" name="Google Shape;43;p60"/>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
        <p:nvSpPr>
          <p:cNvPr id="44" name="Google Shape;44;p60"/>
          <p:cNvSpPr>
            <a:spLocks noGrp="1"/>
          </p:cNvSpPr>
          <p:nvPr>
            <p:ph type="pic" idx="2"/>
          </p:nvPr>
        </p:nvSpPr>
        <p:spPr>
          <a:xfrm>
            <a:off x="-1" y="1"/>
            <a:ext cx="3054281"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6_제목 슬라이드">
  <p:cSld name="6_제목 슬라이드">
    <p:spTree>
      <p:nvGrpSpPr>
        <p:cNvPr id="1" name="Shape 45"/>
        <p:cNvGrpSpPr/>
        <p:nvPr/>
      </p:nvGrpSpPr>
      <p:grpSpPr>
        <a:xfrm>
          <a:off x="0" y="0"/>
          <a:ext cx="0" cy="0"/>
          <a:chOff x="0" y="0"/>
          <a:chExt cx="0" cy="0"/>
        </a:xfrm>
      </p:grpSpPr>
      <p:sp>
        <p:nvSpPr>
          <p:cNvPr id="46" name="Google Shape;46;p61"/>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7" name="Google Shape;47;p61"/>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8" name="Google Shape;48;p61"/>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
        <p:nvSpPr>
          <p:cNvPr id="49" name="Google Shape;49;p61"/>
          <p:cNvSpPr>
            <a:spLocks noGrp="1"/>
          </p:cNvSpPr>
          <p:nvPr>
            <p:ph type="pic" idx="2"/>
          </p:nvPr>
        </p:nvSpPr>
        <p:spPr>
          <a:xfrm>
            <a:off x="5155270" y="1921557"/>
            <a:ext cx="3988730" cy="3221943"/>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제목 슬라이드" type="title">
  <p:cSld name="TITLE">
    <p:spTree>
      <p:nvGrpSpPr>
        <p:cNvPr id="1" name="Shape 56"/>
        <p:cNvGrpSpPr/>
        <p:nvPr/>
      </p:nvGrpSpPr>
      <p:grpSpPr>
        <a:xfrm>
          <a:off x="0" y="0"/>
          <a:ext cx="0" cy="0"/>
          <a:chOff x="0" y="0"/>
          <a:chExt cx="0" cy="0"/>
        </a:xfrm>
      </p:grpSpPr>
      <p:sp>
        <p:nvSpPr>
          <p:cNvPr id="57" name="Google Shape;57;p24"/>
          <p:cNvSpPr txBox="1">
            <a:spLocks noGrp="1"/>
          </p:cNvSpPr>
          <p:nvPr>
            <p:ph type="ctrTitle"/>
          </p:nvPr>
        </p:nvSpPr>
        <p:spPr>
          <a:xfrm>
            <a:off x="1143000" y="841772"/>
            <a:ext cx="6858000" cy="17907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24"/>
          <p:cNvSpPr txBox="1">
            <a:spLocks noGrp="1"/>
          </p:cNvSpPr>
          <p:nvPr>
            <p:ph type="subTitle" idx="1"/>
          </p:nvPr>
        </p:nvSpPr>
        <p:spPr>
          <a:xfrm>
            <a:off x="1143000" y="2701528"/>
            <a:ext cx="6858000" cy="124182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a:p>
        </p:txBody>
      </p:sp>
      <p:sp>
        <p:nvSpPr>
          <p:cNvPr id="59" name="Google Shape;59;p24"/>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0" name="Google Shape;60;p2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1" name="Google Shape;61;p24"/>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제목 슬라이드">
  <p:cSld name="1_제목 슬라이드">
    <p:spTree>
      <p:nvGrpSpPr>
        <p:cNvPr id="1" name="Shape 6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 Type="http://schemas.openxmlformats.org/officeDocument/2006/relationships/slideLayout" Target="../slideLayouts/slideLayout9.xml"/><Relationship Id="rId16" Type="http://schemas.openxmlformats.org/officeDocument/2006/relationships/slideLayout" Target="../slideLayouts/slideLayout23.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19" Type="http://schemas.openxmlformats.org/officeDocument/2006/relationships/theme" Target="../theme/theme2.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300"/>
              <a:buFont typeface="Montserrat SemiBold"/>
              <a:buNone/>
              <a:defRPr sz="3300" b="0" i="0" u="none" strike="noStrike" cap="none">
                <a:solidFill>
                  <a:schemeClr val="dk1"/>
                </a:solidFill>
                <a:latin typeface="Montserrat SemiBold"/>
                <a:ea typeface="Montserrat SemiBold"/>
                <a:cs typeface="Montserrat SemiBold"/>
                <a:sym typeface="Montserrat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1"/>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Montserrat"/>
                <a:ea typeface="Montserrat"/>
                <a:cs typeface="Montserrat"/>
                <a:sym typeface="Montserrat"/>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Montserrat"/>
                <a:ea typeface="Montserrat"/>
                <a:cs typeface="Montserrat"/>
                <a:sym typeface="Montserrat"/>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Montserrat"/>
                <a:ea typeface="Montserrat"/>
                <a:cs typeface="Montserrat"/>
                <a:sym typeface="Montserrat"/>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Montserrat"/>
                <a:ea typeface="Montserrat"/>
                <a:cs typeface="Montserrat"/>
                <a:sym typeface="Montserrat"/>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Montserrat"/>
                <a:ea typeface="Montserrat"/>
                <a:cs typeface="Montserrat"/>
                <a:sym typeface="Montserrat"/>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Montserrat"/>
                <a:ea typeface="Montserrat"/>
                <a:cs typeface="Montserrat"/>
                <a:sym typeface="Montserrat"/>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Montserrat"/>
                <a:ea typeface="Montserrat"/>
                <a:cs typeface="Montserrat"/>
                <a:sym typeface="Montserrat"/>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Montserrat"/>
                <a:ea typeface="Montserrat"/>
                <a:cs typeface="Montserrat"/>
                <a:sym typeface="Montserrat"/>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Montserrat"/>
                <a:ea typeface="Montserrat"/>
                <a:cs typeface="Montserrat"/>
                <a:sym typeface="Montserrat"/>
              </a:defRPr>
            </a:lvl9pPr>
          </a:lstStyle>
          <a:p>
            <a:endParaRPr/>
          </a:p>
        </p:txBody>
      </p:sp>
      <p:sp>
        <p:nvSpPr>
          <p:cNvPr id="12" name="Google Shape;12;p21"/>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Montserrat"/>
                <a:ea typeface="Montserrat"/>
                <a:cs typeface="Montserrat"/>
                <a:sym typeface="Montserrat"/>
              </a:defRPr>
            </a:lvl1pPr>
            <a:lvl2pPr marR="0" lvl="1"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2pPr>
            <a:lvl3pPr marR="0" lvl="2"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3pPr>
            <a:lvl4pPr marR="0" lvl="3"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4pPr>
            <a:lvl5pPr marR="0" lvl="4"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5pPr>
            <a:lvl6pPr marR="0" lvl="5"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6pPr>
            <a:lvl7pPr marR="0" lvl="6"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7pPr>
            <a:lvl8pPr marR="0" lvl="7"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8pPr>
            <a:lvl9pPr marR="0" lvl="8"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9pPr>
          </a:lstStyle>
          <a:p>
            <a:endParaRPr dirty="0"/>
          </a:p>
        </p:txBody>
      </p:sp>
      <p:sp>
        <p:nvSpPr>
          <p:cNvPr id="13" name="Google Shape;13;p21"/>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888888"/>
                </a:solidFill>
                <a:latin typeface="Montserrat"/>
                <a:ea typeface="Montserrat"/>
                <a:cs typeface="Montserrat"/>
                <a:sym typeface="Montserrat"/>
              </a:defRPr>
            </a:lvl1pPr>
            <a:lvl2pPr marR="0" lvl="1"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2pPr>
            <a:lvl3pPr marR="0" lvl="2"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3pPr>
            <a:lvl4pPr marR="0" lvl="3"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4pPr>
            <a:lvl5pPr marR="0" lvl="4"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5pPr>
            <a:lvl6pPr marR="0" lvl="5"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6pPr>
            <a:lvl7pPr marR="0" lvl="6"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7pPr>
            <a:lvl8pPr marR="0" lvl="7"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8pPr>
            <a:lvl9pPr marR="0" lvl="8" algn="l" rtl="0">
              <a:spcBef>
                <a:spcPts val="0"/>
              </a:spcBef>
              <a:spcAft>
                <a:spcPts val="0"/>
              </a:spcAft>
              <a:buSzPts val="1400"/>
              <a:buNone/>
              <a:defRPr sz="900" b="0" i="0" u="none" strike="noStrike" cap="none">
                <a:solidFill>
                  <a:schemeClr val="dk1"/>
                </a:solidFill>
                <a:latin typeface="Montserrat"/>
                <a:ea typeface="Montserrat"/>
                <a:cs typeface="Montserrat"/>
                <a:sym typeface="Montserrat"/>
              </a:defRPr>
            </a:lvl9pPr>
          </a:lstStyle>
          <a:p>
            <a:endParaRPr dirty="0"/>
          </a:p>
        </p:txBody>
      </p:sp>
      <p:sp>
        <p:nvSpPr>
          <p:cNvPr id="14" name="Google Shape;14;p21"/>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Montserrat"/>
                <a:ea typeface="Montserrat"/>
                <a:cs typeface="Montserrat"/>
                <a:sym typeface="Montserrat"/>
              </a:defRPr>
            </a:lvl1pPr>
            <a:lvl2pPr marL="0" marR="0" lvl="1" indent="0" algn="r" rtl="0">
              <a:spcBef>
                <a:spcPts val="0"/>
              </a:spcBef>
              <a:buNone/>
              <a:defRPr sz="900" b="0" i="0" u="none" strike="noStrike" cap="none">
                <a:solidFill>
                  <a:srgbClr val="888888"/>
                </a:solidFill>
                <a:latin typeface="Montserrat"/>
                <a:ea typeface="Montserrat"/>
                <a:cs typeface="Montserrat"/>
                <a:sym typeface="Montserrat"/>
              </a:defRPr>
            </a:lvl2pPr>
            <a:lvl3pPr marL="0" marR="0" lvl="2" indent="0" algn="r" rtl="0">
              <a:spcBef>
                <a:spcPts val="0"/>
              </a:spcBef>
              <a:buNone/>
              <a:defRPr sz="900" b="0" i="0" u="none" strike="noStrike" cap="none">
                <a:solidFill>
                  <a:srgbClr val="888888"/>
                </a:solidFill>
                <a:latin typeface="Montserrat"/>
                <a:ea typeface="Montserrat"/>
                <a:cs typeface="Montserrat"/>
                <a:sym typeface="Montserrat"/>
              </a:defRPr>
            </a:lvl3pPr>
            <a:lvl4pPr marL="0" marR="0" lvl="3" indent="0" algn="r" rtl="0">
              <a:spcBef>
                <a:spcPts val="0"/>
              </a:spcBef>
              <a:buNone/>
              <a:defRPr sz="900" b="0" i="0" u="none" strike="noStrike" cap="none">
                <a:solidFill>
                  <a:srgbClr val="888888"/>
                </a:solidFill>
                <a:latin typeface="Montserrat"/>
                <a:ea typeface="Montserrat"/>
                <a:cs typeface="Montserrat"/>
                <a:sym typeface="Montserrat"/>
              </a:defRPr>
            </a:lvl4pPr>
            <a:lvl5pPr marL="0" marR="0" lvl="4" indent="0" algn="r" rtl="0">
              <a:spcBef>
                <a:spcPts val="0"/>
              </a:spcBef>
              <a:buNone/>
              <a:defRPr sz="900" b="0" i="0" u="none" strike="noStrike" cap="none">
                <a:solidFill>
                  <a:srgbClr val="888888"/>
                </a:solidFill>
                <a:latin typeface="Montserrat"/>
                <a:ea typeface="Montserrat"/>
                <a:cs typeface="Montserrat"/>
                <a:sym typeface="Montserrat"/>
              </a:defRPr>
            </a:lvl5pPr>
            <a:lvl6pPr marL="0" marR="0" lvl="5" indent="0" algn="r" rtl="0">
              <a:spcBef>
                <a:spcPts val="0"/>
              </a:spcBef>
              <a:buNone/>
              <a:defRPr sz="900" b="0" i="0" u="none" strike="noStrike" cap="none">
                <a:solidFill>
                  <a:srgbClr val="888888"/>
                </a:solidFill>
                <a:latin typeface="Montserrat"/>
                <a:ea typeface="Montserrat"/>
                <a:cs typeface="Montserrat"/>
                <a:sym typeface="Montserrat"/>
              </a:defRPr>
            </a:lvl6pPr>
            <a:lvl7pPr marL="0" marR="0" lvl="6" indent="0" algn="r" rtl="0">
              <a:spcBef>
                <a:spcPts val="0"/>
              </a:spcBef>
              <a:buNone/>
              <a:defRPr sz="900" b="0" i="0" u="none" strike="noStrike" cap="none">
                <a:solidFill>
                  <a:srgbClr val="888888"/>
                </a:solidFill>
                <a:latin typeface="Montserrat"/>
                <a:ea typeface="Montserrat"/>
                <a:cs typeface="Montserrat"/>
                <a:sym typeface="Montserrat"/>
              </a:defRPr>
            </a:lvl7pPr>
            <a:lvl8pPr marL="0" marR="0" lvl="7" indent="0" algn="r" rtl="0">
              <a:spcBef>
                <a:spcPts val="0"/>
              </a:spcBef>
              <a:buNone/>
              <a:defRPr sz="900" b="0" i="0" u="none" strike="noStrike" cap="none">
                <a:solidFill>
                  <a:srgbClr val="888888"/>
                </a:solidFill>
                <a:latin typeface="Montserrat"/>
                <a:ea typeface="Montserrat"/>
                <a:cs typeface="Montserrat"/>
                <a:sym typeface="Montserrat"/>
              </a:defRPr>
            </a:lvl8pPr>
            <a:lvl9pPr marL="0" marR="0" lvl="8" indent="0" algn="r" rtl="0">
              <a:spcBef>
                <a:spcPts val="0"/>
              </a:spcBef>
              <a:buNone/>
              <a:defRPr sz="900" b="0" i="0" u="none" strike="noStrike" cap="none">
                <a:solidFill>
                  <a:srgbClr val="888888"/>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ko-KR"/>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23"/>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23"/>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53" name="Google Shape;53;p23"/>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a:solidFill>
                  <a:srgbClr val="888888"/>
                </a:solidFill>
                <a:latin typeface="Calibri"/>
                <a:ea typeface="Calibri"/>
                <a:cs typeface="Calibri"/>
                <a:sym typeface="Calibri"/>
              </a:defRPr>
            </a:lvl1pPr>
            <a:lvl2pPr marR="0" lvl="1"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dirty="0"/>
          </a:p>
        </p:txBody>
      </p:sp>
      <p:sp>
        <p:nvSpPr>
          <p:cNvPr id="54" name="Google Shape;54;p2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a:solidFill>
                  <a:srgbClr val="888888"/>
                </a:solidFill>
                <a:latin typeface="Calibri"/>
                <a:ea typeface="Calibri"/>
                <a:cs typeface="Calibri"/>
                <a:sym typeface="Calibri"/>
              </a:defRPr>
            </a:lvl1pPr>
            <a:lvl2pPr marR="0" lvl="1"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dirty="0"/>
          </a:p>
        </p:txBody>
      </p:sp>
      <p:sp>
        <p:nvSpPr>
          <p:cNvPr id="55" name="Google Shape;55;p23"/>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dirty="0"/>
          </a:p>
        </p:txBody>
      </p:sp>
    </p:spTree>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1"/>
        <p:cNvGrpSpPr/>
        <p:nvPr/>
      </p:nvGrpSpPr>
      <p:grpSpPr>
        <a:xfrm>
          <a:off x="0" y="0"/>
          <a:ext cx="0" cy="0"/>
          <a:chOff x="0" y="0"/>
          <a:chExt cx="0" cy="0"/>
        </a:xfrm>
      </p:grpSpPr>
      <p:sp>
        <p:nvSpPr>
          <p:cNvPr id="142" name="Google Shape;142;p27"/>
          <p:cNvSpPr txBox="1">
            <a:spLocks noGrp="1"/>
          </p:cNvSpPr>
          <p:nvPr>
            <p:ph type="title"/>
          </p:nvPr>
        </p:nvSpPr>
        <p:spPr>
          <a:xfrm>
            <a:off x="228600" y="137319"/>
            <a:ext cx="4114800" cy="5715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2200"/>
              <a:buFont typeface="Calibri"/>
              <a:buNone/>
              <a:defRPr sz="2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3" name="Google Shape;143;p27"/>
          <p:cNvSpPr txBox="1">
            <a:spLocks noGrp="1"/>
          </p:cNvSpPr>
          <p:nvPr>
            <p:ph type="body" idx="1"/>
          </p:nvPr>
        </p:nvSpPr>
        <p:spPr>
          <a:xfrm>
            <a:off x="228600" y="800100"/>
            <a:ext cx="4114800" cy="2262982"/>
          </a:xfrm>
          <a:prstGeom prst="rect">
            <a:avLst/>
          </a:prstGeom>
          <a:noFill/>
          <a:ln>
            <a:noFill/>
          </a:ln>
        </p:spPr>
        <p:txBody>
          <a:bodyPr spcFirstLastPara="1" wrap="square" lIns="91425" tIns="45700" rIns="91425" bIns="45700" anchor="t" anchorCtr="0">
            <a:normAutofit/>
          </a:bodyPr>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L="914400" marR="0" lvl="1" indent="-317500" algn="l" rtl="0">
              <a:spcBef>
                <a:spcPts val="28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2pPr>
            <a:lvl3pPr marL="1371600" marR="0" lvl="2" indent="-304800" algn="l" rtl="0">
              <a:spcBef>
                <a:spcPts val="24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5pPr>
            <a:lvl6pPr marL="2743200" marR="0" lvl="5"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6pPr>
            <a:lvl7pPr marL="3200400" marR="0" lvl="6"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7pPr>
            <a:lvl8pPr marL="3657600" marR="0" lvl="7"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8pPr>
            <a:lvl9pPr marL="4114800" marR="0" lvl="8"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9pPr>
          </a:lstStyle>
          <a:p>
            <a:endParaRPr/>
          </a:p>
        </p:txBody>
      </p:sp>
      <p:sp>
        <p:nvSpPr>
          <p:cNvPr id="144" name="Google Shape;144;p27"/>
          <p:cNvSpPr txBox="1">
            <a:spLocks noGrp="1"/>
          </p:cNvSpPr>
          <p:nvPr>
            <p:ph type="dt" idx="10"/>
          </p:nvPr>
        </p:nvSpPr>
        <p:spPr>
          <a:xfrm>
            <a:off x="228600" y="3178177"/>
            <a:ext cx="1066800" cy="182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600">
                <a:solidFill>
                  <a:srgbClr val="888888"/>
                </a:solidFill>
                <a:latin typeface="Calibri"/>
                <a:ea typeface="Calibri"/>
                <a:cs typeface="Calibri"/>
                <a:sym typeface="Calibri"/>
              </a:defRPr>
            </a:lvl1pPr>
            <a:lvl2pPr marR="0" lvl="1"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dirty="0"/>
          </a:p>
        </p:txBody>
      </p:sp>
      <p:sp>
        <p:nvSpPr>
          <p:cNvPr id="145" name="Google Shape;145;p27"/>
          <p:cNvSpPr txBox="1">
            <a:spLocks noGrp="1"/>
          </p:cNvSpPr>
          <p:nvPr>
            <p:ph type="ftr" idx="11"/>
          </p:nvPr>
        </p:nvSpPr>
        <p:spPr>
          <a:xfrm>
            <a:off x="1562100" y="3178177"/>
            <a:ext cx="1447800" cy="18256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600">
                <a:solidFill>
                  <a:srgbClr val="888888"/>
                </a:solidFill>
                <a:latin typeface="Calibri"/>
                <a:ea typeface="Calibri"/>
                <a:cs typeface="Calibri"/>
                <a:sym typeface="Calibri"/>
              </a:defRPr>
            </a:lvl1pPr>
            <a:lvl2pPr marR="0" lvl="1"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dirty="0"/>
          </a:p>
        </p:txBody>
      </p:sp>
      <p:sp>
        <p:nvSpPr>
          <p:cNvPr id="146" name="Google Shape;146;p27"/>
          <p:cNvSpPr txBox="1">
            <a:spLocks noGrp="1"/>
          </p:cNvSpPr>
          <p:nvPr>
            <p:ph type="sldNum" idx="12"/>
          </p:nvPr>
        </p:nvSpPr>
        <p:spPr>
          <a:xfrm>
            <a:off x="3276600" y="3178177"/>
            <a:ext cx="1066800" cy="182563"/>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600">
                <a:solidFill>
                  <a:srgbClr val="888888"/>
                </a:solidFill>
                <a:latin typeface="Calibri"/>
                <a:ea typeface="Calibri"/>
                <a:cs typeface="Calibri"/>
                <a:sym typeface="Calibri"/>
              </a:defRPr>
            </a:lvl1pPr>
            <a:lvl2pPr marL="0" marR="0" lvl="1" indent="0" algn="r" rtl="0">
              <a:spcBef>
                <a:spcPts val="0"/>
              </a:spcBef>
              <a:buNone/>
              <a:defRPr sz="600">
                <a:solidFill>
                  <a:srgbClr val="888888"/>
                </a:solidFill>
                <a:latin typeface="Calibri"/>
                <a:ea typeface="Calibri"/>
                <a:cs typeface="Calibri"/>
                <a:sym typeface="Calibri"/>
              </a:defRPr>
            </a:lvl2pPr>
            <a:lvl3pPr marL="0" marR="0" lvl="2" indent="0" algn="r" rtl="0">
              <a:spcBef>
                <a:spcPts val="0"/>
              </a:spcBef>
              <a:buNone/>
              <a:defRPr sz="600">
                <a:solidFill>
                  <a:srgbClr val="888888"/>
                </a:solidFill>
                <a:latin typeface="Calibri"/>
                <a:ea typeface="Calibri"/>
                <a:cs typeface="Calibri"/>
                <a:sym typeface="Calibri"/>
              </a:defRPr>
            </a:lvl3pPr>
            <a:lvl4pPr marL="0" marR="0" lvl="3" indent="0" algn="r" rtl="0">
              <a:spcBef>
                <a:spcPts val="0"/>
              </a:spcBef>
              <a:buNone/>
              <a:defRPr sz="600">
                <a:solidFill>
                  <a:srgbClr val="888888"/>
                </a:solidFill>
                <a:latin typeface="Calibri"/>
                <a:ea typeface="Calibri"/>
                <a:cs typeface="Calibri"/>
                <a:sym typeface="Calibri"/>
              </a:defRPr>
            </a:lvl4pPr>
            <a:lvl5pPr marL="0" marR="0" lvl="4" indent="0" algn="r" rtl="0">
              <a:spcBef>
                <a:spcPts val="0"/>
              </a:spcBef>
              <a:buNone/>
              <a:defRPr sz="600">
                <a:solidFill>
                  <a:srgbClr val="888888"/>
                </a:solidFill>
                <a:latin typeface="Calibri"/>
                <a:ea typeface="Calibri"/>
                <a:cs typeface="Calibri"/>
                <a:sym typeface="Calibri"/>
              </a:defRPr>
            </a:lvl5pPr>
            <a:lvl6pPr marL="0" marR="0" lvl="5" indent="0" algn="r" rtl="0">
              <a:spcBef>
                <a:spcPts val="0"/>
              </a:spcBef>
              <a:buNone/>
              <a:defRPr sz="600">
                <a:solidFill>
                  <a:srgbClr val="888888"/>
                </a:solidFill>
                <a:latin typeface="Calibri"/>
                <a:ea typeface="Calibri"/>
                <a:cs typeface="Calibri"/>
                <a:sym typeface="Calibri"/>
              </a:defRPr>
            </a:lvl6pPr>
            <a:lvl7pPr marL="0" marR="0" lvl="6" indent="0" algn="r" rtl="0">
              <a:spcBef>
                <a:spcPts val="0"/>
              </a:spcBef>
              <a:buNone/>
              <a:defRPr sz="600">
                <a:solidFill>
                  <a:srgbClr val="888888"/>
                </a:solidFill>
                <a:latin typeface="Calibri"/>
                <a:ea typeface="Calibri"/>
                <a:cs typeface="Calibri"/>
                <a:sym typeface="Calibri"/>
              </a:defRPr>
            </a:lvl7pPr>
            <a:lvl8pPr marL="0" marR="0" lvl="7" indent="0" algn="r" rtl="0">
              <a:spcBef>
                <a:spcPts val="0"/>
              </a:spcBef>
              <a:buNone/>
              <a:defRPr sz="600">
                <a:solidFill>
                  <a:srgbClr val="888888"/>
                </a:solidFill>
                <a:latin typeface="Calibri"/>
                <a:ea typeface="Calibri"/>
                <a:cs typeface="Calibri"/>
                <a:sym typeface="Calibri"/>
              </a:defRPr>
            </a:lvl8pPr>
            <a:lvl9pPr marL="0" marR="0" lvl="8" indent="0" algn="r" rtl="0">
              <a:spcBef>
                <a:spcPts val="0"/>
              </a:spcBef>
              <a:buNone/>
              <a:defRPr sz="6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dirty="0"/>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9.xml"/><Relationship Id="rId5" Type="http://schemas.openxmlformats.org/officeDocument/2006/relationships/image" Target="../media/image38.png"/><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9.xml"/><Relationship Id="rId5" Type="http://schemas.openxmlformats.org/officeDocument/2006/relationships/image" Target="../media/image39.jpg"/><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9.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9.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image" Target="../media/image48.png"/><Relationship Id="rId4" Type="http://schemas.openxmlformats.org/officeDocument/2006/relationships/image" Target="../media/image47.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9.xml"/><Relationship Id="rId5" Type="http://schemas.openxmlformats.org/officeDocument/2006/relationships/image" Target="../media/image50.png"/><Relationship Id="rId4" Type="http://schemas.openxmlformats.org/officeDocument/2006/relationships/image" Target="../media/image49.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9.png"/><Relationship Id="rId7" Type="http://schemas.openxmlformats.org/officeDocument/2006/relationships/image" Target="../media/image19.jp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5.jpg"/><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27.png"/><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
          <p:cNvSpPr/>
          <p:nvPr/>
        </p:nvSpPr>
        <p:spPr>
          <a:xfrm>
            <a:off x="1" y="0"/>
            <a:ext cx="9143999" cy="5143500"/>
          </a:xfrm>
          <a:custGeom>
            <a:avLst/>
            <a:gdLst/>
            <a:ahLst/>
            <a:cxnLst/>
            <a:rect l="l" t="t" r="r" b="b"/>
            <a:pathLst>
              <a:path w="6452047" h="6858000" extrusionOk="0">
                <a:moveTo>
                  <a:pt x="0" y="0"/>
                </a:moveTo>
                <a:lnTo>
                  <a:pt x="6452047" y="0"/>
                </a:lnTo>
                <a:lnTo>
                  <a:pt x="6452047" y="136895"/>
                </a:lnTo>
                <a:cubicBezTo>
                  <a:pt x="6452047" y="232087"/>
                  <a:pt x="6452047" y="330025"/>
                  <a:pt x="6452047" y="430788"/>
                </a:cubicBezTo>
                <a:lnTo>
                  <a:pt x="6452047" y="622041"/>
                </a:lnTo>
                <a:lnTo>
                  <a:pt x="6452047" y="741632"/>
                </a:lnTo>
                <a:lnTo>
                  <a:pt x="6452047" y="758936"/>
                </a:lnTo>
                <a:cubicBezTo>
                  <a:pt x="6452047" y="854128"/>
                  <a:pt x="6452047" y="952066"/>
                  <a:pt x="6452047" y="1052829"/>
                </a:cubicBezTo>
                <a:lnTo>
                  <a:pt x="6452047" y="1069902"/>
                </a:lnTo>
                <a:lnTo>
                  <a:pt x="6452047" y="1114887"/>
                </a:lnTo>
                <a:lnTo>
                  <a:pt x="6452047" y="1251782"/>
                </a:lnTo>
                <a:lnTo>
                  <a:pt x="6452047" y="1363673"/>
                </a:lnTo>
                <a:lnTo>
                  <a:pt x="6452047" y="1416073"/>
                </a:lnTo>
                <a:lnTo>
                  <a:pt x="6452047" y="1545675"/>
                </a:lnTo>
                <a:lnTo>
                  <a:pt x="6452047" y="1691943"/>
                </a:lnTo>
                <a:lnTo>
                  <a:pt x="6452047" y="1780621"/>
                </a:lnTo>
                <a:lnTo>
                  <a:pt x="6452047" y="1856519"/>
                </a:lnTo>
                <a:lnTo>
                  <a:pt x="6452047" y="2038114"/>
                </a:lnTo>
                <a:lnTo>
                  <a:pt x="6452047" y="2164020"/>
                </a:lnTo>
                <a:lnTo>
                  <a:pt x="6452047" y="2184789"/>
                </a:lnTo>
                <a:lnTo>
                  <a:pt x="6452047" y="2402662"/>
                </a:lnTo>
                <a:lnTo>
                  <a:pt x="6452047" y="2530960"/>
                </a:lnTo>
                <a:lnTo>
                  <a:pt x="6452047" y="2566747"/>
                </a:lnTo>
                <a:lnTo>
                  <a:pt x="6452047" y="2786061"/>
                </a:lnTo>
                <a:lnTo>
                  <a:pt x="6452047" y="2895508"/>
                </a:lnTo>
                <a:lnTo>
                  <a:pt x="6452047" y="2989276"/>
                </a:lnTo>
                <a:lnTo>
                  <a:pt x="6452047" y="3188788"/>
                </a:lnTo>
                <a:lnTo>
                  <a:pt x="6452047" y="3278908"/>
                </a:lnTo>
                <a:lnTo>
                  <a:pt x="6452047" y="3611317"/>
                </a:lnTo>
                <a:lnTo>
                  <a:pt x="6452047" y="3681634"/>
                </a:lnTo>
                <a:cubicBezTo>
                  <a:pt x="6452047" y="3819150"/>
                  <a:pt x="6452047" y="3959967"/>
                  <a:pt x="6452047" y="4104163"/>
                </a:cubicBezTo>
                <a:cubicBezTo>
                  <a:pt x="6452047" y="4269450"/>
                  <a:pt x="6304040" y="4453103"/>
                  <a:pt x="6134889" y="4526565"/>
                </a:cubicBezTo>
                <a:cubicBezTo>
                  <a:pt x="6134889" y="4526565"/>
                  <a:pt x="6134889" y="4526565"/>
                  <a:pt x="928655" y="6782251"/>
                </a:cubicBezTo>
                <a:lnTo>
                  <a:pt x="753822" y="6858000"/>
                </a:lnTo>
                <a:lnTo>
                  <a:pt x="0" y="6858000"/>
                </a:lnTo>
                <a:close/>
              </a:path>
            </a:pathLst>
          </a:custGeom>
          <a:solidFill>
            <a:srgbClr val="33C0F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dirty="0">
              <a:solidFill>
                <a:srgbClr val="FFFFFF"/>
              </a:solidFill>
              <a:latin typeface="+mj-ea"/>
              <a:ea typeface="+mj-ea"/>
              <a:cs typeface="Montserrat"/>
              <a:sym typeface="Montserrat"/>
            </a:endParaRPr>
          </a:p>
        </p:txBody>
      </p:sp>
      <p:sp>
        <p:nvSpPr>
          <p:cNvPr id="235" name="Google Shape;235;p1"/>
          <p:cNvSpPr txBox="1"/>
          <p:nvPr/>
        </p:nvSpPr>
        <p:spPr>
          <a:xfrm>
            <a:off x="3760626" y="1034033"/>
            <a:ext cx="540314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800" b="1" i="0" u="none" strike="noStrike" cap="none" dirty="0">
                <a:solidFill>
                  <a:schemeClr val="lt1"/>
                </a:solidFill>
                <a:latin typeface="+mj-ea"/>
                <a:ea typeface="+mj-ea"/>
                <a:cs typeface="Noto Sans"/>
                <a:sym typeface="Noto Sans"/>
              </a:rPr>
              <a:t>빅데이터 활용 미래 사회문제 해결</a:t>
            </a:r>
            <a:endParaRPr sz="1800" b="0" i="0" u="none" strike="noStrike" cap="none" dirty="0">
              <a:solidFill>
                <a:srgbClr val="69E4ED"/>
              </a:solidFill>
              <a:latin typeface="+mj-ea"/>
              <a:ea typeface="+mj-ea"/>
              <a:cs typeface="Montserrat SemiBold"/>
              <a:sym typeface="Montserrat SemiBold"/>
            </a:endParaRPr>
          </a:p>
        </p:txBody>
      </p:sp>
      <p:sp>
        <p:nvSpPr>
          <p:cNvPr id="236" name="Google Shape;236;p1"/>
          <p:cNvSpPr txBox="1"/>
          <p:nvPr/>
        </p:nvSpPr>
        <p:spPr>
          <a:xfrm>
            <a:off x="3760626" y="1519276"/>
            <a:ext cx="4316506"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400" b="1" i="0" u="none" strike="noStrike" cap="none" dirty="0">
                <a:solidFill>
                  <a:schemeClr val="lt1"/>
                </a:solidFill>
                <a:latin typeface="+mj-ea"/>
                <a:ea typeface="+mj-ea"/>
                <a:cs typeface="Malgun Gothic"/>
                <a:sym typeface="Malgun Gothic"/>
              </a:rPr>
              <a:t>장애인전용주차구역 불법주차 스마트 단속 시스템</a:t>
            </a:r>
            <a:endParaRPr sz="2400" b="1" dirty="0">
              <a:solidFill>
                <a:schemeClr val="lt1"/>
              </a:solidFill>
              <a:latin typeface="+mj-ea"/>
              <a:ea typeface="+mj-ea"/>
              <a:cs typeface="Malgun Gothic"/>
              <a:sym typeface="Malgun Gothic"/>
            </a:endParaRPr>
          </a:p>
          <a:p>
            <a:pPr marL="0" marR="0" lvl="0" indent="0" algn="l" rtl="0">
              <a:spcBef>
                <a:spcPts val="0"/>
              </a:spcBef>
              <a:spcAft>
                <a:spcPts val="0"/>
              </a:spcAft>
              <a:buNone/>
            </a:pPr>
            <a:r>
              <a:rPr lang="ko-KR" sz="2400" b="1" dirty="0">
                <a:solidFill>
                  <a:schemeClr val="lt1"/>
                </a:solidFill>
                <a:latin typeface="+mj-ea"/>
                <a:ea typeface="+mj-ea"/>
                <a:cs typeface="Malgun Gothic"/>
                <a:sym typeface="Malgun Gothic"/>
              </a:rPr>
              <a:t>최적의 입지선정 </a:t>
            </a:r>
            <a:endParaRPr sz="2400" b="1" dirty="0">
              <a:solidFill>
                <a:schemeClr val="lt1"/>
              </a:solidFill>
              <a:latin typeface="+mj-ea"/>
              <a:ea typeface="+mj-ea"/>
              <a:cs typeface="Malgun Gothic"/>
              <a:sym typeface="Malgun Gothic"/>
            </a:endParaRPr>
          </a:p>
        </p:txBody>
      </p:sp>
      <p:grpSp>
        <p:nvGrpSpPr>
          <p:cNvPr id="237" name="Google Shape;237;p1"/>
          <p:cNvGrpSpPr/>
          <p:nvPr/>
        </p:nvGrpSpPr>
        <p:grpSpPr>
          <a:xfrm>
            <a:off x="3760626" y="623336"/>
            <a:ext cx="2050894" cy="361876"/>
            <a:chOff x="3760626" y="431564"/>
            <a:chExt cx="2050894" cy="361876"/>
          </a:xfrm>
        </p:grpSpPr>
        <p:sp>
          <p:nvSpPr>
            <p:cNvPr id="238" name="Google Shape;238;p1"/>
            <p:cNvSpPr/>
            <p:nvPr/>
          </p:nvSpPr>
          <p:spPr>
            <a:xfrm>
              <a:off x="3760626" y="431564"/>
              <a:ext cx="2050894" cy="361876"/>
            </a:xfrm>
            <a:prstGeom prst="roundRect">
              <a:avLst>
                <a:gd name="adj" fmla="val 50000"/>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j-ea"/>
                <a:ea typeface="+mj-ea"/>
                <a:cs typeface="Montserrat"/>
                <a:sym typeface="Montserrat"/>
              </a:endParaRPr>
            </a:p>
          </p:txBody>
        </p:sp>
        <p:pic>
          <p:nvPicPr>
            <p:cNvPr id="239" name="Google Shape;239;p1"/>
            <p:cNvPicPr preferRelativeResize="0"/>
            <p:nvPr/>
          </p:nvPicPr>
          <p:blipFill rotWithShape="1">
            <a:blip r:embed="rId3">
              <a:alphaModFix/>
            </a:blip>
            <a:srcRect/>
            <a:stretch/>
          </p:blipFill>
          <p:spPr>
            <a:xfrm>
              <a:off x="3931920" y="505019"/>
              <a:ext cx="1702527" cy="213806"/>
            </a:xfrm>
            <a:prstGeom prst="rect">
              <a:avLst/>
            </a:prstGeom>
            <a:noFill/>
            <a:ln>
              <a:noFill/>
            </a:ln>
          </p:spPr>
        </p:pic>
      </p:grpSp>
      <p:sp>
        <p:nvSpPr>
          <p:cNvPr id="240" name="Google Shape;240;p1"/>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j-ea"/>
                <a:ea typeface="+mj-ea"/>
                <a:cs typeface="Montserrat"/>
                <a:sym typeface="Montserrat"/>
              </a:rPr>
              <a:t>01</a:t>
            </a:r>
            <a:endParaRPr sz="1000" dirty="0">
              <a:solidFill>
                <a:schemeClr val="dk1"/>
              </a:solidFill>
              <a:latin typeface="+mj-ea"/>
              <a:ea typeface="+mj-ea"/>
              <a:cs typeface="Montserrat"/>
              <a:sym typeface="Montserrat"/>
            </a:endParaRPr>
          </a:p>
        </p:txBody>
      </p:sp>
      <p:pic>
        <p:nvPicPr>
          <p:cNvPr id="241" name="Google Shape;241;p1" descr="텍스트, 로고, 폰트, 상징이(가) 표시된 사진&#10;&#10;자동 생성된 설명"/>
          <p:cNvPicPr preferRelativeResize="0"/>
          <p:nvPr/>
        </p:nvPicPr>
        <p:blipFill rotWithShape="1">
          <a:blip r:embed="rId4">
            <a:alphaModFix/>
          </a:blip>
          <a:srcRect/>
          <a:stretch/>
        </p:blipFill>
        <p:spPr>
          <a:xfrm>
            <a:off x="5903302" y="621322"/>
            <a:ext cx="1179635" cy="331179"/>
          </a:xfrm>
          <a:prstGeom prst="rect">
            <a:avLst/>
          </a:prstGeom>
          <a:noFill/>
          <a:ln>
            <a:noFill/>
          </a:ln>
        </p:spPr>
      </p:pic>
      <p:sp>
        <p:nvSpPr>
          <p:cNvPr id="242" name="Google Shape;242;p1"/>
          <p:cNvSpPr txBox="1"/>
          <p:nvPr/>
        </p:nvSpPr>
        <p:spPr>
          <a:xfrm>
            <a:off x="6748964" y="3957261"/>
            <a:ext cx="2397000" cy="954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400" dirty="0">
                <a:solidFill>
                  <a:schemeClr val="dk1"/>
                </a:solidFill>
                <a:latin typeface="+mj-ea"/>
                <a:ea typeface="+mj-ea"/>
                <a:cs typeface="Malgun Gothic"/>
                <a:sym typeface="Malgun Gothic"/>
              </a:rPr>
              <a:t>팀장: 한다연</a:t>
            </a:r>
            <a:endParaRPr dirty="0">
              <a:latin typeface="+mj-ea"/>
              <a:ea typeface="+mj-ea"/>
            </a:endParaRPr>
          </a:p>
          <a:p>
            <a:pPr marL="0" marR="0" lvl="0" indent="0" algn="l" rtl="0">
              <a:spcBef>
                <a:spcPts val="0"/>
              </a:spcBef>
              <a:spcAft>
                <a:spcPts val="0"/>
              </a:spcAft>
              <a:buNone/>
            </a:pPr>
            <a:r>
              <a:rPr lang="ko-KR" sz="1400" dirty="0">
                <a:solidFill>
                  <a:schemeClr val="dk1"/>
                </a:solidFill>
                <a:latin typeface="+mj-ea"/>
                <a:ea typeface="+mj-ea"/>
                <a:cs typeface="Malgun Gothic"/>
                <a:sym typeface="Malgun Gothic"/>
              </a:rPr>
              <a:t>팀원: 최지욱</a:t>
            </a:r>
            <a:endParaRPr dirty="0">
              <a:latin typeface="+mj-ea"/>
              <a:ea typeface="+mj-ea"/>
            </a:endParaRPr>
          </a:p>
          <a:p>
            <a:pPr marL="0" marR="0" lvl="0" indent="0" algn="l" rtl="0">
              <a:spcBef>
                <a:spcPts val="0"/>
              </a:spcBef>
              <a:spcAft>
                <a:spcPts val="0"/>
              </a:spcAft>
              <a:buNone/>
            </a:pPr>
            <a:r>
              <a:rPr lang="ko-KR" sz="1400" dirty="0">
                <a:solidFill>
                  <a:schemeClr val="dk1"/>
                </a:solidFill>
                <a:latin typeface="+mj-ea"/>
                <a:ea typeface="+mj-ea"/>
                <a:cs typeface="Malgun Gothic"/>
                <a:sym typeface="Malgun Gothic"/>
              </a:rPr>
              <a:t>   </a:t>
            </a:r>
            <a:r>
              <a:rPr lang="ko-KR" dirty="0">
                <a:solidFill>
                  <a:schemeClr val="dk1"/>
                </a:solidFill>
                <a:latin typeface="+mj-ea"/>
                <a:ea typeface="+mj-ea"/>
                <a:cs typeface="Malgun Gothic"/>
                <a:sym typeface="Malgun Gothic"/>
              </a:rPr>
              <a:t> </a:t>
            </a:r>
            <a:r>
              <a:rPr lang="ko-KR" sz="1400" dirty="0">
                <a:solidFill>
                  <a:schemeClr val="dk1"/>
                </a:solidFill>
                <a:latin typeface="+mj-ea"/>
                <a:ea typeface="+mj-ea"/>
                <a:cs typeface="Malgun Gothic"/>
                <a:sym typeface="Malgun Gothic"/>
              </a:rPr>
              <a:t>유해성</a:t>
            </a:r>
            <a:endParaRPr dirty="0">
              <a:latin typeface="+mj-ea"/>
              <a:ea typeface="+mj-ea"/>
            </a:endParaRPr>
          </a:p>
          <a:p>
            <a:pPr marL="0" marR="0" lvl="0" indent="0" algn="l" rtl="0">
              <a:spcBef>
                <a:spcPts val="0"/>
              </a:spcBef>
              <a:spcAft>
                <a:spcPts val="0"/>
              </a:spcAft>
              <a:buNone/>
            </a:pPr>
            <a:r>
              <a:rPr lang="ko-KR" sz="1400" dirty="0">
                <a:solidFill>
                  <a:schemeClr val="dk1"/>
                </a:solidFill>
                <a:latin typeface="+mj-ea"/>
                <a:ea typeface="+mj-ea"/>
                <a:cs typeface="Malgun Gothic"/>
                <a:sym typeface="Malgun Gothic"/>
              </a:rPr>
              <a:t>    차혁주</a:t>
            </a:r>
            <a:endParaRPr dirty="0">
              <a:latin typeface="+mj-ea"/>
              <a:ea typeface="+mj-ea"/>
            </a:endParaRPr>
          </a:p>
        </p:txBody>
      </p:sp>
      <p:pic>
        <p:nvPicPr>
          <p:cNvPr id="243" name="Google Shape;243;p1"/>
          <p:cNvPicPr preferRelativeResize="0"/>
          <p:nvPr/>
        </p:nvPicPr>
        <p:blipFill>
          <a:blip r:embed="rId5">
            <a:alphaModFix/>
          </a:blip>
          <a:stretch>
            <a:fillRect/>
          </a:stretch>
        </p:blipFill>
        <p:spPr>
          <a:xfrm>
            <a:off x="37350" y="317450"/>
            <a:ext cx="4497301" cy="390407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10"/>
          <p:cNvSpPr/>
          <p:nvPr/>
        </p:nvSpPr>
        <p:spPr>
          <a:xfrm>
            <a:off x="0" y="0"/>
            <a:ext cx="9144000" cy="1209122"/>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470" name="Google Shape;470;p10"/>
          <p:cNvSpPr/>
          <p:nvPr/>
        </p:nvSpPr>
        <p:spPr>
          <a:xfrm rot="10800000">
            <a:off x="-7560" y="-9"/>
            <a:ext cx="687367" cy="1209131"/>
          </a:xfrm>
          <a:custGeom>
            <a:avLst/>
            <a:gdLst/>
            <a:ahLst/>
            <a:cxnLst/>
            <a:rect l="l" t="t" r="r" b="b"/>
            <a:pathLst>
              <a:path w="443746" h="2674419" extrusionOk="0">
                <a:moveTo>
                  <a:pt x="443746" y="0"/>
                </a:moveTo>
                <a:lnTo>
                  <a:pt x="443746" y="2674419"/>
                </a:lnTo>
                <a:lnTo>
                  <a:pt x="0" y="2674419"/>
                </a:lnTo>
                <a:lnTo>
                  <a:pt x="0" y="2396623"/>
                </a:lnTo>
                <a:cubicBezTo>
                  <a:pt x="0" y="1834720"/>
                  <a:pt x="0" y="1198229"/>
                  <a:pt x="0" y="477248"/>
                </a:cubicBezTo>
                <a:cubicBezTo>
                  <a:pt x="0" y="311961"/>
                  <a:pt x="148007" y="128308"/>
                  <a:pt x="317158" y="54846"/>
                </a:cubicBezTo>
                <a:cubicBezTo>
                  <a:pt x="317158" y="54846"/>
                  <a:pt x="317158" y="54846"/>
                  <a:pt x="415884" y="12072"/>
                </a:cubicBezTo>
                <a:close/>
              </a:path>
            </a:pathLst>
          </a:custGeom>
          <a:solidFill>
            <a:srgbClr val="33C0F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350"/>
              <a:buFont typeface="Calibri"/>
              <a:buNone/>
            </a:pPr>
            <a:endParaRPr sz="1350" b="0" i="0" u="none" strike="noStrike" cap="none" dirty="0">
              <a:solidFill>
                <a:srgbClr val="FFFFFF"/>
              </a:solidFill>
              <a:latin typeface="Malgun Gothic"/>
              <a:ea typeface="Malgun Gothic"/>
              <a:cs typeface="Malgun Gothic"/>
              <a:sym typeface="Malgun Gothic"/>
            </a:endParaRPr>
          </a:p>
        </p:txBody>
      </p:sp>
      <p:sp>
        <p:nvSpPr>
          <p:cNvPr id="471" name="Google Shape;471;p10"/>
          <p:cNvSpPr txBox="1"/>
          <p:nvPr/>
        </p:nvSpPr>
        <p:spPr>
          <a:xfrm>
            <a:off x="106243" y="71981"/>
            <a:ext cx="537968" cy="969496"/>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6000" b="1" dirty="0">
                <a:solidFill>
                  <a:srgbClr val="FFFFFF"/>
                </a:solidFill>
                <a:latin typeface="Malgun Gothic"/>
                <a:ea typeface="Malgun Gothic"/>
                <a:cs typeface="Malgun Gothic"/>
                <a:sym typeface="Malgun Gothic"/>
              </a:rPr>
              <a:t>3</a:t>
            </a:r>
            <a:endParaRPr dirty="0"/>
          </a:p>
        </p:txBody>
      </p:sp>
      <p:sp>
        <p:nvSpPr>
          <p:cNvPr id="472" name="Google Shape;472;p10"/>
          <p:cNvSpPr txBox="1"/>
          <p:nvPr/>
        </p:nvSpPr>
        <p:spPr>
          <a:xfrm>
            <a:off x="758015" y="269985"/>
            <a:ext cx="1063163"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800" b="1" dirty="0">
                <a:solidFill>
                  <a:schemeClr val="dk1"/>
                </a:solidFill>
                <a:latin typeface="Malgun Gothic"/>
                <a:ea typeface="Malgun Gothic"/>
                <a:cs typeface="Malgun Gothic"/>
                <a:sym typeface="Malgun Gothic"/>
              </a:rPr>
              <a:t>데이터 </a:t>
            </a:r>
            <a:endParaRPr sz="1800" b="1" dirty="0">
              <a:solidFill>
                <a:schemeClr val="dk1"/>
              </a:solidFill>
              <a:latin typeface="Malgun Gothic"/>
              <a:ea typeface="Malgun Gothic"/>
              <a:cs typeface="Malgun Gothic"/>
              <a:sym typeface="Malgun Gothic"/>
            </a:endParaRPr>
          </a:p>
          <a:p>
            <a:pPr marL="0" marR="0" lvl="0" indent="0" algn="ctr" rtl="0">
              <a:spcBef>
                <a:spcPts val="0"/>
              </a:spcBef>
              <a:spcAft>
                <a:spcPts val="0"/>
              </a:spcAft>
              <a:buNone/>
            </a:pPr>
            <a:r>
              <a:rPr lang="ko-KR" sz="1800" b="1" dirty="0">
                <a:solidFill>
                  <a:schemeClr val="dk1"/>
                </a:solidFill>
                <a:latin typeface="Malgun Gothic"/>
                <a:ea typeface="Malgun Gothic"/>
                <a:cs typeface="Malgun Gothic"/>
                <a:sym typeface="Malgun Gothic"/>
              </a:rPr>
              <a:t>분석</a:t>
            </a:r>
            <a:endParaRPr dirty="0"/>
          </a:p>
        </p:txBody>
      </p:sp>
      <p:sp>
        <p:nvSpPr>
          <p:cNvPr id="473" name="Google Shape;473;p10"/>
          <p:cNvSpPr txBox="1"/>
          <p:nvPr/>
        </p:nvSpPr>
        <p:spPr>
          <a:xfrm>
            <a:off x="2583182" y="177280"/>
            <a:ext cx="6332213" cy="230832"/>
          </a:xfrm>
          <a:prstGeom prst="rect">
            <a:avLst/>
          </a:prstGeom>
          <a:noFill/>
          <a:ln>
            <a:noFill/>
          </a:ln>
        </p:spPr>
        <p:txBody>
          <a:bodyPr spcFirstLastPara="1" wrap="square" lIns="45700" tIns="22850" rIns="45700" bIns="22850" anchor="t" anchorCtr="0">
            <a:spAutoFit/>
          </a:bodyPr>
          <a:lstStyle/>
          <a:p>
            <a:pPr marL="0" marR="0" lvl="0" indent="0" algn="ctr" rtl="0">
              <a:spcBef>
                <a:spcPts val="0"/>
              </a:spcBef>
              <a:spcAft>
                <a:spcPts val="0"/>
              </a:spcAft>
              <a:buNone/>
            </a:pPr>
            <a:r>
              <a:rPr lang="ko-KR" sz="1200" b="1" dirty="0">
                <a:solidFill>
                  <a:srgbClr val="526474"/>
                </a:solidFill>
                <a:latin typeface="Malgun Gothic"/>
                <a:ea typeface="Malgun Gothic"/>
                <a:cs typeface="Malgun Gothic"/>
                <a:sym typeface="Malgun Gothic"/>
              </a:rPr>
              <a:t> - 분석방법론:  EDA(탐색적 데이터 분석) &amp; 클러스터링 -</a:t>
            </a:r>
            <a:endParaRPr sz="1200" b="1" dirty="0">
              <a:solidFill>
                <a:srgbClr val="526474"/>
              </a:solidFill>
              <a:latin typeface="Malgun Gothic"/>
              <a:ea typeface="Malgun Gothic"/>
              <a:cs typeface="Malgun Gothic"/>
              <a:sym typeface="Malgun Gothic"/>
            </a:endParaRPr>
          </a:p>
        </p:txBody>
      </p:sp>
      <p:sp>
        <p:nvSpPr>
          <p:cNvPr id="474" name="Google Shape;474;p10"/>
          <p:cNvSpPr txBox="1"/>
          <p:nvPr/>
        </p:nvSpPr>
        <p:spPr>
          <a:xfrm>
            <a:off x="2446024" y="428200"/>
            <a:ext cx="6591600" cy="692700"/>
          </a:xfrm>
          <a:prstGeom prst="rect">
            <a:avLst/>
          </a:prstGeom>
          <a:noFill/>
          <a:ln>
            <a:noFill/>
          </a:ln>
        </p:spPr>
        <p:txBody>
          <a:bodyPr spcFirstLastPara="1" wrap="square" lIns="45700" tIns="22850" rIns="45700" bIns="22850" anchor="t" anchorCtr="0">
            <a:spAutoFit/>
          </a:bodyPr>
          <a:lstStyle/>
          <a:p>
            <a:pPr marL="0" marR="0" lvl="0" indent="0" algn="ctr" rtl="0">
              <a:spcBef>
                <a:spcPts val="0"/>
              </a:spcBef>
              <a:spcAft>
                <a:spcPts val="0"/>
              </a:spcAft>
              <a:buNone/>
            </a:pPr>
            <a:r>
              <a:rPr lang="ko-KR" sz="1050" dirty="0">
                <a:solidFill>
                  <a:srgbClr val="526474"/>
                </a:solidFill>
                <a:latin typeface="Malgun Gothic"/>
                <a:ea typeface="Malgun Gothic"/>
                <a:cs typeface="Malgun Gothic"/>
                <a:sym typeface="Malgun Gothic"/>
              </a:rPr>
              <a:t>EDA는 Exploratory Data Analysis의 약어로 탐색적 데이터 분석을 말한다. 벨연구소의 수학자 존 튜키가 개발한 데이터분석 방법론으로, 데이터를 다양한 각도에서 관찰하고 이해하는 모든 과정을 말한다고 한다. 데이터 분석에 있어서 매우 중요한 초기 분석 단계이며, 데이터를 분석하고 결과를 내는 과정에 있어 지속적으로 해당 데이터에 대한 "탐색과 이해"를 기본으로 가져야 한다.</a:t>
            </a:r>
            <a:endParaRPr sz="1050" dirty="0">
              <a:solidFill>
                <a:schemeClr val="dk1"/>
              </a:solidFill>
              <a:latin typeface="Malgun Gothic"/>
              <a:ea typeface="Malgun Gothic"/>
              <a:cs typeface="Malgun Gothic"/>
              <a:sym typeface="Malgun Gothic"/>
            </a:endParaRPr>
          </a:p>
        </p:txBody>
      </p:sp>
      <p:cxnSp>
        <p:nvCxnSpPr>
          <p:cNvPr id="475" name="Google Shape;475;p10"/>
          <p:cNvCxnSpPr/>
          <p:nvPr/>
        </p:nvCxnSpPr>
        <p:spPr>
          <a:xfrm>
            <a:off x="2202180" y="123940"/>
            <a:ext cx="0" cy="917537"/>
          </a:xfrm>
          <a:prstGeom prst="straightConnector1">
            <a:avLst/>
          </a:prstGeom>
          <a:noFill/>
          <a:ln w="9525" cap="flat" cmpd="sng">
            <a:solidFill>
              <a:schemeClr val="accent1"/>
            </a:solidFill>
            <a:prstDash val="dot"/>
            <a:miter lim="800000"/>
            <a:headEnd type="none" w="sm" len="sm"/>
            <a:tailEnd type="none" w="sm" len="sm"/>
          </a:ln>
        </p:spPr>
      </p:cxnSp>
      <p:grpSp>
        <p:nvGrpSpPr>
          <p:cNvPr id="476" name="Google Shape;476;p10"/>
          <p:cNvGrpSpPr/>
          <p:nvPr/>
        </p:nvGrpSpPr>
        <p:grpSpPr>
          <a:xfrm>
            <a:off x="383407" y="2386019"/>
            <a:ext cx="8527535" cy="2619036"/>
            <a:chOff x="573105" y="1045092"/>
            <a:chExt cx="17545588" cy="5388723"/>
          </a:xfrm>
        </p:grpSpPr>
        <p:grpSp>
          <p:nvGrpSpPr>
            <p:cNvPr id="477" name="Google Shape;477;p10"/>
            <p:cNvGrpSpPr/>
            <p:nvPr/>
          </p:nvGrpSpPr>
          <p:grpSpPr>
            <a:xfrm>
              <a:off x="822023" y="1333252"/>
              <a:ext cx="16981548" cy="4833868"/>
              <a:chOff x="640075" y="629920"/>
              <a:chExt cx="37844592" cy="5720080"/>
            </a:xfrm>
          </p:grpSpPr>
          <p:sp>
            <p:nvSpPr>
              <p:cNvPr id="478" name="Google Shape;478;p10"/>
              <p:cNvSpPr/>
              <p:nvPr/>
            </p:nvSpPr>
            <p:spPr>
              <a:xfrm>
                <a:off x="640075" y="629920"/>
                <a:ext cx="37844592" cy="5720080"/>
              </a:xfrm>
              <a:prstGeom prst="rect">
                <a:avLst/>
              </a:prstGeom>
              <a:solidFill>
                <a:schemeClr val="lt1"/>
              </a:solidFill>
              <a:ln w="12700" cap="flat" cmpd="sng">
                <a:solidFill>
                  <a:srgbClr val="7F7F7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479" name="Google Shape;479;p10"/>
              <p:cNvSpPr/>
              <p:nvPr/>
            </p:nvSpPr>
            <p:spPr>
              <a:xfrm>
                <a:off x="711198" y="701041"/>
                <a:ext cx="37587735" cy="5588000"/>
              </a:xfrm>
              <a:prstGeom prst="rect">
                <a:avLst/>
              </a:prstGeom>
              <a:solidFill>
                <a:schemeClr val="lt1"/>
              </a:solidFill>
              <a:ln w="9525" cap="flat" cmpd="sng">
                <a:solidFill>
                  <a:srgbClr val="1F3864"/>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grpSp>
        <p:pic>
          <p:nvPicPr>
            <p:cNvPr id="480" name="Google Shape;480;p10" descr="이미지소스_포토샵자료 마스킹테이프 PNG : 네이버 블로그"/>
            <p:cNvPicPr preferRelativeResize="0"/>
            <p:nvPr/>
          </p:nvPicPr>
          <p:blipFill rotWithShape="1">
            <a:blip r:embed="rId3">
              <a:alphaModFix/>
            </a:blip>
            <a:srcRect/>
            <a:stretch/>
          </p:blipFill>
          <p:spPr>
            <a:xfrm>
              <a:off x="573105" y="1045092"/>
              <a:ext cx="1116530" cy="636422"/>
            </a:xfrm>
            <a:prstGeom prst="rect">
              <a:avLst/>
            </a:prstGeom>
            <a:noFill/>
            <a:ln>
              <a:noFill/>
            </a:ln>
          </p:spPr>
        </p:pic>
        <p:pic>
          <p:nvPicPr>
            <p:cNvPr id="481" name="Google Shape;481;p10" descr="이미지소스_포토샵자료 마스킹테이프 PNG : 네이버 블로그"/>
            <p:cNvPicPr preferRelativeResize="0"/>
            <p:nvPr/>
          </p:nvPicPr>
          <p:blipFill rotWithShape="1">
            <a:blip r:embed="rId3">
              <a:alphaModFix/>
            </a:blip>
            <a:srcRect/>
            <a:stretch/>
          </p:blipFill>
          <p:spPr>
            <a:xfrm>
              <a:off x="17002162" y="5797393"/>
              <a:ext cx="1116531" cy="636422"/>
            </a:xfrm>
            <a:prstGeom prst="rect">
              <a:avLst/>
            </a:prstGeom>
            <a:noFill/>
            <a:ln>
              <a:noFill/>
            </a:ln>
          </p:spPr>
        </p:pic>
      </p:grpSp>
      <p:pic>
        <p:nvPicPr>
          <p:cNvPr id="482" name="Google Shape;482;p10" descr="텍스트, 지도이(가) 표시된 사진&#10;&#10;자동 생성된 설명"/>
          <p:cNvPicPr preferRelativeResize="0"/>
          <p:nvPr/>
        </p:nvPicPr>
        <p:blipFill rotWithShape="1">
          <a:blip r:embed="rId4">
            <a:alphaModFix/>
          </a:blip>
          <a:srcRect l="11586" t="26070" r="24280" b="23969"/>
          <a:stretch/>
        </p:blipFill>
        <p:spPr>
          <a:xfrm>
            <a:off x="3473351" y="2809870"/>
            <a:ext cx="2033092" cy="1875997"/>
          </a:xfrm>
          <a:prstGeom prst="rect">
            <a:avLst/>
          </a:prstGeom>
          <a:noFill/>
          <a:ln>
            <a:noFill/>
          </a:ln>
        </p:spPr>
      </p:pic>
      <p:pic>
        <p:nvPicPr>
          <p:cNvPr id="483" name="Google Shape;483;p10" descr="텍스트, 도표, 지도이(가) 표시된 사진&#10;&#10;자동 생성된 설명"/>
          <p:cNvPicPr preferRelativeResize="0"/>
          <p:nvPr/>
        </p:nvPicPr>
        <p:blipFill rotWithShape="1">
          <a:blip r:embed="rId5">
            <a:alphaModFix/>
          </a:blip>
          <a:srcRect l="7458" t="25852" r="19243" b="24946"/>
          <a:stretch/>
        </p:blipFill>
        <p:spPr>
          <a:xfrm>
            <a:off x="692634" y="2809870"/>
            <a:ext cx="2181801" cy="1756110"/>
          </a:xfrm>
          <a:prstGeom prst="rect">
            <a:avLst/>
          </a:prstGeom>
          <a:noFill/>
          <a:ln>
            <a:noFill/>
          </a:ln>
        </p:spPr>
      </p:pic>
      <p:pic>
        <p:nvPicPr>
          <p:cNvPr id="484" name="Google Shape;484;p10" descr="텍스트, 지도, 아틀라스이(가) 표시된 사진&#10;&#10;자동 생성된 설명"/>
          <p:cNvPicPr preferRelativeResize="0"/>
          <p:nvPr/>
        </p:nvPicPr>
        <p:blipFill rotWithShape="1">
          <a:blip r:embed="rId6">
            <a:alphaModFix/>
          </a:blip>
          <a:srcRect l="2787" t="19256" r="16964" b="19103"/>
          <a:stretch/>
        </p:blipFill>
        <p:spPr>
          <a:xfrm>
            <a:off x="6340123" y="2809870"/>
            <a:ext cx="1922063" cy="1824301"/>
          </a:xfrm>
          <a:prstGeom prst="rect">
            <a:avLst/>
          </a:prstGeom>
          <a:noFill/>
          <a:ln>
            <a:noFill/>
          </a:ln>
        </p:spPr>
      </p:pic>
      <p:sp>
        <p:nvSpPr>
          <p:cNvPr id="485" name="Google Shape;485;p10"/>
          <p:cNvSpPr txBox="1"/>
          <p:nvPr/>
        </p:nvSpPr>
        <p:spPr>
          <a:xfrm>
            <a:off x="692634" y="2633980"/>
            <a:ext cx="2149195" cy="215444"/>
          </a:xfrm>
          <a:prstGeom prst="rect">
            <a:avLst/>
          </a:prstGeom>
          <a:noFill/>
          <a:ln>
            <a:noFill/>
          </a:ln>
        </p:spPr>
        <p:txBody>
          <a:bodyPr spcFirstLastPara="1" wrap="square" lIns="45700" tIns="22850" rIns="45700" bIns="22850" anchor="t" anchorCtr="0">
            <a:spAutoFit/>
          </a:bodyPr>
          <a:lstStyle/>
          <a:p>
            <a:pPr marL="0" marR="0" lvl="0" indent="0" algn="ctr" rtl="0">
              <a:spcBef>
                <a:spcPts val="0"/>
              </a:spcBef>
              <a:spcAft>
                <a:spcPts val="0"/>
              </a:spcAft>
              <a:buNone/>
            </a:pPr>
            <a:r>
              <a:rPr lang="ko-KR" sz="1100" b="1" dirty="0">
                <a:solidFill>
                  <a:schemeClr val="dk1"/>
                </a:solidFill>
                <a:latin typeface="Malgun Gothic"/>
                <a:ea typeface="Malgun Gothic"/>
                <a:cs typeface="Malgun Gothic"/>
                <a:sym typeface="Malgun Gothic"/>
              </a:rPr>
              <a:t>&lt;서울시 주차장수 분포&gt;</a:t>
            </a:r>
            <a:endParaRPr sz="1100" b="1" dirty="0">
              <a:solidFill>
                <a:schemeClr val="dk1"/>
              </a:solidFill>
              <a:latin typeface="Malgun Gothic"/>
              <a:ea typeface="Malgun Gothic"/>
              <a:cs typeface="Malgun Gothic"/>
              <a:sym typeface="Malgun Gothic"/>
            </a:endParaRPr>
          </a:p>
        </p:txBody>
      </p:sp>
      <p:sp>
        <p:nvSpPr>
          <p:cNvPr id="486" name="Google Shape;486;p10"/>
          <p:cNvSpPr txBox="1"/>
          <p:nvPr/>
        </p:nvSpPr>
        <p:spPr>
          <a:xfrm>
            <a:off x="3422011" y="2631616"/>
            <a:ext cx="2317566" cy="215444"/>
          </a:xfrm>
          <a:prstGeom prst="rect">
            <a:avLst/>
          </a:prstGeom>
          <a:noFill/>
          <a:ln>
            <a:noFill/>
          </a:ln>
        </p:spPr>
        <p:txBody>
          <a:bodyPr spcFirstLastPara="1" wrap="square" lIns="45700" tIns="22850" rIns="45700" bIns="22850" anchor="t" anchorCtr="0">
            <a:spAutoFit/>
          </a:bodyPr>
          <a:lstStyle/>
          <a:p>
            <a:pPr marL="0" marR="0" lvl="0" indent="0" algn="ctr" rtl="0">
              <a:spcBef>
                <a:spcPts val="0"/>
              </a:spcBef>
              <a:spcAft>
                <a:spcPts val="0"/>
              </a:spcAft>
              <a:buNone/>
            </a:pPr>
            <a:r>
              <a:rPr lang="ko-KR" sz="1100" b="1" dirty="0">
                <a:solidFill>
                  <a:schemeClr val="dk1"/>
                </a:solidFill>
                <a:latin typeface="Malgun Gothic"/>
                <a:ea typeface="Malgun Gothic"/>
                <a:cs typeface="Malgun Gothic"/>
                <a:sym typeface="Malgun Gothic"/>
              </a:rPr>
              <a:t>&lt;서울시 자치구별 장애인 시설&gt;</a:t>
            </a:r>
            <a:endParaRPr sz="1100" b="1" dirty="0">
              <a:solidFill>
                <a:schemeClr val="dk1"/>
              </a:solidFill>
              <a:latin typeface="Malgun Gothic"/>
              <a:ea typeface="Malgun Gothic"/>
              <a:cs typeface="Malgun Gothic"/>
              <a:sym typeface="Malgun Gothic"/>
            </a:endParaRPr>
          </a:p>
        </p:txBody>
      </p:sp>
      <p:sp>
        <p:nvSpPr>
          <p:cNvPr id="487" name="Google Shape;487;p10"/>
          <p:cNvSpPr txBox="1"/>
          <p:nvPr/>
        </p:nvSpPr>
        <p:spPr>
          <a:xfrm>
            <a:off x="6204200" y="2633550"/>
            <a:ext cx="2554800" cy="215400"/>
          </a:xfrm>
          <a:prstGeom prst="rect">
            <a:avLst/>
          </a:prstGeom>
          <a:noFill/>
          <a:ln>
            <a:noFill/>
          </a:ln>
        </p:spPr>
        <p:txBody>
          <a:bodyPr spcFirstLastPara="1" wrap="square" lIns="45700" tIns="22850" rIns="45700" bIns="22850" anchor="t" anchorCtr="0">
            <a:spAutoFit/>
          </a:bodyPr>
          <a:lstStyle/>
          <a:p>
            <a:pPr marL="0" marR="0" lvl="0" indent="0" algn="ctr" rtl="0">
              <a:spcBef>
                <a:spcPts val="0"/>
              </a:spcBef>
              <a:spcAft>
                <a:spcPts val="0"/>
              </a:spcAft>
              <a:buNone/>
            </a:pPr>
            <a:r>
              <a:rPr lang="ko-KR" sz="1100" b="1" dirty="0">
                <a:solidFill>
                  <a:schemeClr val="dk1"/>
                </a:solidFill>
                <a:latin typeface="Malgun Gothic"/>
                <a:ea typeface="Malgun Gothic"/>
                <a:cs typeface="Malgun Gothic"/>
                <a:sym typeface="Malgun Gothic"/>
              </a:rPr>
              <a:t>&lt;서울시 자치구별 장애인 취업자 수&gt;</a:t>
            </a:r>
            <a:endParaRPr sz="1100" b="1" dirty="0">
              <a:solidFill>
                <a:schemeClr val="dk1"/>
              </a:solidFill>
              <a:latin typeface="Malgun Gothic"/>
              <a:ea typeface="Malgun Gothic"/>
              <a:cs typeface="Malgun Gothic"/>
              <a:sym typeface="Malgun Gothic"/>
            </a:endParaRPr>
          </a:p>
        </p:txBody>
      </p:sp>
      <p:sp>
        <p:nvSpPr>
          <p:cNvPr id="488" name="Google Shape;488;p10"/>
          <p:cNvSpPr txBox="1"/>
          <p:nvPr/>
        </p:nvSpPr>
        <p:spPr>
          <a:xfrm>
            <a:off x="650327" y="4567378"/>
            <a:ext cx="2554706" cy="184666"/>
          </a:xfrm>
          <a:prstGeom prst="rect">
            <a:avLst/>
          </a:prstGeom>
          <a:noFill/>
          <a:ln>
            <a:noFill/>
          </a:ln>
        </p:spPr>
        <p:txBody>
          <a:bodyPr spcFirstLastPara="1" wrap="square" lIns="45700" tIns="22850" rIns="45700" bIns="22850" anchor="t" anchorCtr="0">
            <a:spAutoFit/>
          </a:bodyPr>
          <a:lstStyle/>
          <a:p>
            <a:pPr marL="0" marR="0" lvl="0" indent="0" algn="ctr" rtl="0">
              <a:spcBef>
                <a:spcPts val="0"/>
              </a:spcBef>
              <a:spcAft>
                <a:spcPts val="0"/>
              </a:spcAft>
              <a:buNone/>
            </a:pPr>
            <a:r>
              <a:rPr lang="ko-KR" sz="900" b="1" dirty="0">
                <a:solidFill>
                  <a:schemeClr val="dk1"/>
                </a:solidFill>
                <a:latin typeface="Malgun Gothic"/>
                <a:ea typeface="Malgun Gothic"/>
                <a:cs typeface="Malgun Gothic"/>
                <a:sym typeface="Malgun Gothic"/>
              </a:rPr>
              <a:t>Top5) 송파구, 강남구, 관악구, 강서구, 광진구</a:t>
            </a:r>
            <a:endParaRPr sz="900" b="1" dirty="0">
              <a:solidFill>
                <a:schemeClr val="dk1"/>
              </a:solidFill>
              <a:latin typeface="Malgun Gothic"/>
              <a:ea typeface="Malgun Gothic"/>
              <a:cs typeface="Malgun Gothic"/>
              <a:sym typeface="Malgun Gothic"/>
            </a:endParaRPr>
          </a:p>
        </p:txBody>
      </p:sp>
      <p:sp>
        <p:nvSpPr>
          <p:cNvPr id="489" name="Google Shape;489;p10"/>
          <p:cNvSpPr txBox="1"/>
          <p:nvPr/>
        </p:nvSpPr>
        <p:spPr>
          <a:xfrm>
            <a:off x="6267960" y="4566089"/>
            <a:ext cx="2541617" cy="184666"/>
          </a:xfrm>
          <a:prstGeom prst="rect">
            <a:avLst/>
          </a:prstGeom>
          <a:noFill/>
          <a:ln>
            <a:noFill/>
          </a:ln>
        </p:spPr>
        <p:txBody>
          <a:bodyPr spcFirstLastPara="1" wrap="square" lIns="45700" tIns="22850" rIns="45700" bIns="22850" anchor="t" anchorCtr="0">
            <a:spAutoFit/>
          </a:bodyPr>
          <a:lstStyle/>
          <a:p>
            <a:pPr marL="0" marR="0" lvl="0" indent="0" algn="ctr" rtl="0">
              <a:spcBef>
                <a:spcPts val="0"/>
              </a:spcBef>
              <a:spcAft>
                <a:spcPts val="0"/>
              </a:spcAft>
              <a:buNone/>
            </a:pPr>
            <a:r>
              <a:rPr lang="ko-KR" sz="900" b="1" dirty="0">
                <a:solidFill>
                  <a:schemeClr val="dk1"/>
                </a:solidFill>
                <a:latin typeface="Malgun Gothic"/>
                <a:ea typeface="Malgun Gothic"/>
                <a:cs typeface="Malgun Gothic"/>
                <a:sym typeface="Malgun Gothic"/>
              </a:rPr>
              <a:t>Top5) 강남구, 영등포구, 송파구, 서초구, 중구 </a:t>
            </a:r>
            <a:endParaRPr sz="900" b="1" dirty="0">
              <a:solidFill>
                <a:schemeClr val="dk1"/>
              </a:solidFill>
              <a:latin typeface="Malgun Gothic"/>
              <a:ea typeface="Malgun Gothic"/>
              <a:cs typeface="Malgun Gothic"/>
              <a:sym typeface="Malgun Gothic"/>
            </a:endParaRPr>
          </a:p>
        </p:txBody>
      </p:sp>
      <p:sp>
        <p:nvSpPr>
          <p:cNvPr id="490" name="Google Shape;490;p10"/>
          <p:cNvSpPr txBox="1"/>
          <p:nvPr/>
        </p:nvSpPr>
        <p:spPr>
          <a:xfrm>
            <a:off x="3475176" y="4566089"/>
            <a:ext cx="2476889" cy="184666"/>
          </a:xfrm>
          <a:prstGeom prst="rect">
            <a:avLst/>
          </a:prstGeom>
          <a:noFill/>
          <a:ln>
            <a:noFill/>
          </a:ln>
        </p:spPr>
        <p:txBody>
          <a:bodyPr spcFirstLastPara="1" wrap="square" lIns="45700" tIns="22850" rIns="45700" bIns="22850" anchor="t" anchorCtr="0">
            <a:spAutoFit/>
          </a:bodyPr>
          <a:lstStyle/>
          <a:p>
            <a:pPr marL="0" marR="0" lvl="0" indent="0" algn="ctr" rtl="0">
              <a:spcBef>
                <a:spcPts val="0"/>
              </a:spcBef>
              <a:spcAft>
                <a:spcPts val="0"/>
              </a:spcAft>
              <a:buNone/>
            </a:pPr>
            <a:r>
              <a:rPr lang="ko-KR" sz="900" b="1" dirty="0">
                <a:solidFill>
                  <a:schemeClr val="dk1"/>
                </a:solidFill>
                <a:latin typeface="Malgun Gothic"/>
                <a:ea typeface="Malgun Gothic"/>
                <a:cs typeface="Malgun Gothic"/>
                <a:sym typeface="Malgun Gothic"/>
              </a:rPr>
              <a:t>Top5) 강남구, 강서구, 노원구, 송파구, 강동구</a:t>
            </a:r>
            <a:endParaRPr sz="900" b="1" dirty="0">
              <a:solidFill>
                <a:schemeClr val="dk1"/>
              </a:solidFill>
              <a:latin typeface="Malgun Gothic"/>
              <a:ea typeface="Malgun Gothic"/>
              <a:cs typeface="Malgun Gothic"/>
              <a:sym typeface="Malgun Gothic"/>
            </a:endParaRPr>
          </a:p>
        </p:txBody>
      </p:sp>
      <p:sp>
        <p:nvSpPr>
          <p:cNvPr id="491" name="Google Shape;491;p10"/>
          <p:cNvSpPr txBox="1"/>
          <p:nvPr/>
        </p:nvSpPr>
        <p:spPr>
          <a:xfrm>
            <a:off x="519898" y="2134346"/>
            <a:ext cx="8265288" cy="261610"/>
          </a:xfrm>
          <a:prstGeom prst="rect">
            <a:avLst/>
          </a:prstGeom>
          <a:solidFill>
            <a:srgbClr val="7F6000"/>
          </a:solidFill>
          <a:ln>
            <a:noFill/>
          </a:ln>
        </p:spPr>
        <p:txBody>
          <a:bodyPr spcFirstLastPara="1" wrap="square" lIns="45700" tIns="22850" rIns="45700" bIns="22850" anchor="ctr" anchorCtr="0">
            <a:noAutofit/>
          </a:bodyPr>
          <a:lstStyle/>
          <a:p>
            <a:pPr marL="0" marR="0" lvl="0" indent="0" algn="l" rtl="0">
              <a:spcBef>
                <a:spcPts val="0"/>
              </a:spcBef>
              <a:spcAft>
                <a:spcPts val="0"/>
              </a:spcAft>
              <a:buNone/>
            </a:pPr>
            <a:r>
              <a:rPr lang="ko-KR" sz="1400" b="1" dirty="0">
                <a:solidFill>
                  <a:schemeClr val="lt1"/>
                </a:solidFill>
                <a:latin typeface="Malgun Gothic"/>
                <a:ea typeface="Malgun Gothic"/>
                <a:cs typeface="Malgun Gothic"/>
                <a:sym typeface="Malgun Gothic"/>
              </a:rPr>
              <a:t>각 데이터셋을 한 눈에 보고 전체적인 분포가 어떤지 확인하기 위해 진행</a:t>
            </a:r>
            <a:endParaRPr dirty="0"/>
          </a:p>
        </p:txBody>
      </p:sp>
      <p:sp>
        <p:nvSpPr>
          <p:cNvPr id="492" name="Google Shape;492;p10"/>
          <p:cNvSpPr/>
          <p:nvPr/>
        </p:nvSpPr>
        <p:spPr>
          <a:xfrm>
            <a:off x="399561" y="140358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3-1. 지도시각화 EDA   </a:t>
            </a:r>
            <a:endParaRPr dirty="0"/>
          </a:p>
        </p:txBody>
      </p:sp>
      <p:grpSp>
        <p:nvGrpSpPr>
          <p:cNvPr id="493" name="Google Shape;493;p10"/>
          <p:cNvGrpSpPr/>
          <p:nvPr/>
        </p:nvGrpSpPr>
        <p:grpSpPr>
          <a:xfrm>
            <a:off x="2" y="1457677"/>
            <a:ext cx="399559" cy="169606"/>
            <a:chOff x="0" y="1894446"/>
            <a:chExt cx="799118" cy="339211"/>
          </a:xfrm>
        </p:grpSpPr>
        <p:sp>
          <p:nvSpPr>
            <p:cNvPr id="494" name="Google Shape;494;p10"/>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495" name="Google Shape;495;p10"/>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sp>
        <p:nvSpPr>
          <p:cNvPr id="496" name="Google Shape;496;p10"/>
          <p:cNvSpPr/>
          <p:nvPr/>
        </p:nvSpPr>
        <p:spPr>
          <a:xfrm>
            <a:off x="7180803" y="1474700"/>
            <a:ext cx="824373" cy="158253"/>
          </a:xfrm>
          <a:prstGeom prst="roundRect">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50" dirty="0">
              <a:solidFill>
                <a:schemeClr val="dk2"/>
              </a:solidFill>
              <a:latin typeface="Malgun Gothic"/>
              <a:ea typeface="Malgun Gothic"/>
              <a:cs typeface="Malgun Gothic"/>
              <a:sym typeface="Malgun Gothic"/>
            </a:endParaRPr>
          </a:p>
        </p:txBody>
      </p:sp>
      <p:sp>
        <p:nvSpPr>
          <p:cNvPr id="497" name="Google Shape;497;p10"/>
          <p:cNvSpPr/>
          <p:nvPr/>
        </p:nvSpPr>
        <p:spPr>
          <a:xfrm>
            <a:off x="7268101" y="1392134"/>
            <a:ext cx="824373" cy="158253"/>
          </a:xfrm>
          <a:prstGeom prst="roundRect">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50" dirty="0">
              <a:solidFill>
                <a:schemeClr val="dk2"/>
              </a:solidFill>
              <a:latin typeface="Malgun Gothic"/>
              <a:ea typeface="Malgun Gothic"/>
              <a:cs typeface="Malgun Gothic"/>
              <a:sym typeface="Malgun Gothic"/>
            </a:endParaRPr>
          </a:p>
        </p:txBody>
      </p:sp>
      <p:sp>
        <p:nvSpPr>
          <p:cNvPr id="498" name="Google Shape;498;p10"/>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10</a:t>
            </a:r>
            <a:endParaRPr sz="1000" dirty="0">
              <a:solidFill>
                <a:schemeClr val="dk1"/>
              </a:solidFill>
              <a:latin typeface="Malgun Gothic"/>
              <a:ea typeface="Malgun Gothic"/>
              <a:cs typeface="Malgun Gothic"/>
              <a:sym typeface="Malgun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11"/>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Arial"/>
                <a:ea typeface="Arial"/>
                <a:cs typeface="Arial"/>
                <a:sym typeface="Arial"/>
              </a:rPr>
              <a:t>3-1</a:t>
            </a:r>
            <a:r>
              <a:rPr lang="ko-KR" sz="1600" b="1" dirty="0">
                <a:solidFill>
                  <a:schemeClr val="dk1"/>
                </a:solidFill>
                <a:latin typeface="Calibri"/>
                <a:ea typeface="Calibri"/>
                <a:cs typeface="Calibri"/>
                <a:sym typeface="Calibri"/>
              </a:rPr>
              <a:t>. 지도시각화 EDA </a:t>
            </a:r>
            <a:endParaRPr dirty="0"/>
          </a:p>
        </p:txBody>
      </p:sp>
      <p:grpSp>
        <p:nvGrpSpPr>
          <p:cNvPr id="505" name="Google Shape;505;p11"/>
          <p:cNvGrpSpPr/>
          <p:nvPr/>
        </p:nvGrpSpPr>
        <p:grpSpPr>
          <a:xfrm>
            <a:off x="2" y="306967"/>
            <a:ext cx="399559" cy="169606"/>
            <a:chOff x="0" y="1894446"/>
            <a:chExt cx="799118" cy="339211"/>
          </a:xfrm>
        </p:grpSpPr>
        <p:sp>
          <p:nvSpPr>
            <p:cNvPr id="506" name="Google Shape;506;p11"/>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Noto Sans"/>
                <a:ea typeface="Noto Sans"/>
                <a:cs typeface="Noto Sans"/>
                <a:sym typeface="Noto Sans"/>
              </a:endParaRPr>
            </a:p>
          </p:txBody>
        </p:sp>
        <p:sp>
          <p:nvSpPr>
            <p:cNvPr id="507" name="Google Shape;507;p11"/>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Noto Sans"/>
                <a:ea typeface="Noto Sans"/>
                <a:cs typeface="Noto Sans"/>
                <a:sym typeface="Noto Sans"/>
              </a:endParaRPr>
            </a:p>
          </p:txBody>
        </p:sp>
      </p:grpSp>
      <p:cxnSp>
        <p:nvCxnSpPr>
          <p:cNvPr id="508" name="Google Shape;508;p11"/>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509" name="Google Shape;509;p11"/>
          <p:cNvCxnSpPr/>
          <p:nvPr/>
        </p:nvCxnSpPr>
        <p:spPr>
          <a:xfrm>
            <a:off x="4693920" y="401142"/>
            <a:ext cx="3086100" cy="0"/>
          </a:xfrm>
          <a:prstGeom prst="straightConnector1">
            <a:avLst/>
          </a:prstGeom>
          <a:noFill/>
          <a:ln w="9525" cap="flat" cmpd="sng">
            <a:solidFill>
              <a:srgbClr val="A5A5A5"/>
            </a:solidFill>
            <a:prstDash val="solid"/>
            <a:miter lim="800000"/>
            <a:headEnd type="none" w="sm" len="sm"/>
            <a:tailEnd type="none" w="sm" len="sm"/>
          </a:ln>
        </p:spPr>
      </p:cxnSp>
      <p:grpSp>
        <p:nvGrpSpPr>
          <p:cNvPr id="510" name="Google Shape;510;p11"/>
          <p:cNvGrpSpPr/>
          <p:nvPr/>
        </p:nvGrpSpPr>
        <p:grpSpPr>
          <a:xfrm>
            <a:off x="7833682" y="286144"/>
            <a:ext cx="1051965" cy="240818"/>
            <a:chOff x="7833682" y="286144"/>
            <a:chExt cx="1051965" cy="240818"/>
          </a:xfrm>
        </p:grpSpPr>
        <p:sp>
          <p:nvSpPr>
            <p:cNvPr id="511" name="Google Shape;511;p11"/>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ontserrat"/>
                <a:ea typeface="Montserrat"/>
                <a:cs typeface="Montserrat"/>
                <a:sym typeface="Montserrat"/>
              </a:endParaRPr>
            </a:p>
          </p:txBody>
        </p:sp>
        <p:pic>
          <p:nvPicPr>
            <p:cNvPr id="512" name="Google Shape;512;p11"/>
            <p:cNvPicPr preferRelativeResize="0"/>
            <p:nvPr/>
          </p:nvPicPr>
          <p:blipFill rotWithShape="1">
            <a:blip r:embed="rId3">
              <a:alphaModFix/>
            </a:blip>
            <a:srcRect/>
            <a:stretch/>
          </p:blipFill>
          <p:spPr>
            <a:xfrm>
              <a:off x="7933414" y="348491"/>
              <a:ext cx="824373" cy="103526"/>
            </a:xfrm>
            <a:prstGeom prst="rect">
              <a:avLst/>
            </a:prstGeom>
            <a:noFill/>
            <a:ln>
              <a:noFill/>
            </a:ln>
          </p:spPr>
        </p:pic>
      </p:grpSp>
      <p:grpSp>
        <p:nvGrpSpPr>
          <p:cNvPr id="513" name="Google Shape;513;p11"/>
          <p:cNvGrpSpPr/>
          <p:nvPr/>
        </p:nvGrpSpPr>
        <p:grpSpPr>
          <a:xfrm>
            <a:off x="471378" y="1187600"/>
            <a:ext cx="2011701" cy="3405068"/>
            <a:chOff x="582706" y="996603"/>
            <a:chExt cx="2259106" cy="3745726"/>
          </a:xfrm>
        </p:grpSpPr>
        <p:sp>
          <p:nvSpPr>
            <p:cNvPr id="514" name="Google Shape;514;p11"/>
            <p:cNvSpPr/>
            <p:nvPr/>
          </p:nvSpPr>
          <p:spPr>
            <a:xfrm>
              <a:off x="582706" y="3792606"/>
              <a:ext cx="2259106" cy="949723"/>
            </a:xfrm>
            <a:prstGeom prst="rect">
              <a:avLst/>
            </a:prstGeom>
            <a:solidFill>
              <a:srgbClr val="F7F7F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515" name="Google Shape;515;p11"/>
            <p:cNvSpPr/>
            <p:nvPr/>
          </p:nvSpPr>
          <p:spPr>
            <a:xfrm>
              <a:off x="582706" y="996603"/>
              <a:ext cx="2259106" cy="437750"/>
            </a:xfrm>
            <a:prstGeom prst="rect">
              <a:avLst/>
            </a:prstGeom>
            <a:solidFill>
              <a:srgbClr val="FFF2C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b="1" dirty="0">
                  <a:solidFill>
                    <a:schemeClr val="dk1"/>
                  </a:solidFill>
                  <a:latin typeface="Calibri"/>
                  <a:ea typeface="Calibri"/>
                  <a:cs typeface="Calibri"/>
                  <a:sym typeface="Calibri"/>
                </a:rPr>
                <a:t>평균도로혼잡도</a:t>
              </a:r>
              <a:endParaRPr dirty="0"/>
            </a:p>
          </p:txBody>
        </p:sp>
        <p:sp>
          <p:nvSpPr>
            <p:cNvPr id="516" name="Google Shape;516;p11"/>
            <p:cNvSpPr/>
            <p:nvPr/>
          </p:nvSpPr>
          <p:spPr>
            <a:xfrm>
              <a:off x="582706" y="996603"/>
              <a:ext cx="2259106" cy="3745726"/>
            </a:xfrm>
            <a:prstGeom prst="rect">
              <a:avLst/>
            </a:prstGeom>
            <a:noFill/>
            <a:ln w="12700" cap="flat" cmpd="sng">
              <a:solidFill>
                <a:srgbClr val="A5A5A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pic>
          <p:nvPicPr>
            <p:cNvPr id="517" name="Google Shape;517;p11" descr="텍스트, 지도이(가) 표시된 사진&#10;&#10;자동 생성된 설명"/>
            <p:cNvPicPr preferRelativeResize="0"/>
            <p:nvPr/>
          </p:nvPicPr>
          <p:blipFill rotWithShape="1">
            <a:blip r:embed="rId4">
              <a:alphaModFix/>
            </a:blip>
            <a:srcRect l="3784" t="17417" r="17776" b="18773"/>
            <a:stretch/>
          </p:blipFill>
          <p:spPr>
            <a:xfrm>
              <a:off x="663013" y="1764127"/>
              <a:ext cx="2134566" cy="1623666"/>
            </a:xfrm>
            <a:prstGeom prst="rect">
              <a:avLst/>
            </a:prstGeom>
            <a:noFill/>
            <a:ln>
              <a:noFill/>
            </a:ln>
          </p:spPr>
        </p:pic>
        <p:sp>
          <p:nvSpPr>
            <p:cNvPr id="518" name="Google Shape;518;p11"/>
            <p:cNvSpPr txBox="1"/>
            <p:nvPr/>
          </p:nvSpPr>
          <p:spPr>
            <a:xfrm>
              <a:off x="775102" y="3693786"/>
              <a:ext cx="1874311" cy="9479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sz="700" b="1" dirty="0">
                <a:solidFill>
                  <a:schemeClr val="dk1"/>
                </a:solidFill>
                <a:latin typeface="Arial"/>
                <a:ea typeface="Arial"/>
                <a:cs typeface="Arial"/>
                <a:sym typeface="Arial"/>
              </a:endParaRPr>
            </a:p>
            <a:p>
              <a:pPr marL="0" marR="0" lvl="0" indent="0" algn="ctr" rtl="0">
                <a:spcBef>
                  <a:spcPts val="0"/>
                </a:spcBef>
                <a:spcAft>
                  <a:spcPts val="0"/>
                </a:spcAft>
                <a:buNone/>
              </a:pPr>
              <a:r>
                <a:rPr lang="ko-KR" sz="1300" b="1" dirty="0">
                  <a:solidFill>
                    <a:schemeClr val="dk1"/>
                  </a:solidFill>
                  <a:latin typeface="Arial"/>
                  <a:ea typeface="Arial"/>
                  <a:cs typeface="Arial"/>
                  <a:sym typeface="Arial"/>
                </a:rPr>
                <a:t>[top5]</a:t>
              </a:r>
              <a:endParaRPr dirty="0"/>
            </a:p>
            <a:p>
              <a:pPr marL="0" marR="0" lvl="0" indent="0" algn="ctr" rtl="0">
                <a:spcBef>
                  <a:spcPts val="0"/>
                </a:spcBef>
                <a:spcAft>
                  <a:spcPts val="0"/>
                </a:spcAft>
                <a:buNone/>
              </a:pPr>
              <a:endParaRPr sz="1000" b="1" dirty="0">
                <a:solidFill>
                  <a:schemeClr val="dk1"/>
                </a:solidFill>
                <a:latin typeface="Arial"/>
                <a:ea typeface="Arial"/>
                <a:cs typeface="Arial"/>
                <a:sym typeface="Arial"/>
              </a:endParaRPr>
            </a:p>
            <a:p>
              <a:pPr marL="0" marR="0" lvl="0" indent="0" algn="ctr" rtl="0">
                <a:spcBef>
                  <a:spcPts val="0"/>
                </a:spcBef>
                <a:spcAft>
                  <a:spcPts val="0"/>
                </a:spcAft>
                <a:buNone/>
              </a:pPr>
              <a:r>
                <a:rPr lang="ko-KR" sz="1000" b="1" dirty="0">
                  <a:solidFill>
                    <a:schemeClr val="dk1"/>
                  </a:solidFill>
                  <a:latin typeface="Calibri"/>
                  <a:ea typeface="Calibri"/>
                  <a:cs typeface="Calibri"/>
                  <a:sym typeface="Calibri"/>
                </a:rPr>
                <a:t>서대문구, 노원구,  종로구</a:t>
              </a:r>
              <a:endParaRPr sz="1000" b="1" dirty="0">
                <a:solidFill>
                  <a:schemeClr val="dk1"/>
                </a:solidFill>
                <a:latin typeface="Calibri"/>
                <a:ea typeface="Calibri"/>
                <a:cs typeface="Calibri"/>
                <a:sym typeface="Calibri"/>
              </a:endParaRPr>
            </a:p>
            <a:p>
              <a:pPr marL="0" marR="0" lvl="0" indent="0" algn="ctr" rtl="0">
                <a:spcBef>
                  <a:spcPts val="0"/>
                </a:spcBef>
                <a:spcAft>
                  <a:spcPts val="0"/>
                </a:spcAft>
                <a:buNone/>
              </a:pPr>
              <a:r>
                <a:rPr lang="ko-KR" sz="1000" b="1" dirty="0">
                  <a:solidFill>
                    <a:schemeClr val="dk1"/>
                  </a:solidFill>
                  <a:latin typeface="Calibri"/>
                  <a:ea typeface="Calibri"/>
                  <a:cs typeface="Calibri"/>
                  <a:sym typeface="Calibri"/>
                </a:rPr>
                <a:t> 광진구,은평구 </a:t>
              </a:r>
              <a:endParaRPr dirty="0"/>
            </a:p>
          </p:txBody>
        </p:sp>
        <p:cxnSp>
          <p:nvCxnSpPr>
            <p:cNvPr id="519" name="Google Shape;519;p11"/>
            <p:cNvCxnSpPr/>
            <p:nvPr/>
          </p:nvCxnSpPr>
          <p:spPr>
            <a:xfrm>
              <a:off x="593179" y="3794375"/>
              <a:ext cx="2236441" cy="0"/>
            </a:xfrm>
            <a:prstGeom prst="straightConnector1">
              <a:avLst/>
            </a:prstGeom>
            <a:noFill/>
            <a:ln w="9525" cap="flat" cmpd="sng">
              <a:solidFill>
                <a:srgbClr val="A5A5A5"/>
              </a:solidFill>
              <a:prstDash val="dash"/>
              <a:miter lim="800000"/>
              <a:headEnd type="none" w="sm" len="sm"/>
              <a:tailEnd type="none" w="sm" len="sm"/>
            </a:ln>
          </p:spPr>
        </p:cxnSp>
        <p:cxnSp>
          <p:nvCxnSpPr>
            <p:cNvPr id="520" name="Google Shape;520;p11"/>
            <p:cNvCxnSpPr/>
            <p:nvPr/>
          </p:nvCxnSpPr>
          <p:spPr>
            <a:xfrm>
              <a:off x="593179" y="1434353"/>
              <a:ext cx="2236441" cy="0"/>
            </a:xfrm>
            <a:prstGeom prst="straightConnector1">
              <a:avLst/>
            </a:prstGeom>
            <a:noFill/>
            <a:ln w="9525" cap="flat" cmpd="sng">
              <a:solidFill>
                <a:srgbClr val="A5A5A5"/>
              </a:solidFill>
              <a:prstDash val="dash"/>
              <a:miter lim="800000"/>
              <a:headEnd type="none" w="sm" len="sm"/>
              <a:tailEnd type="none" w="sm" len="sm"/>
            </a:ln>
          </p:spPr>
        </p:cxnSp>
      </p:grpSp>
      <p:grpSp>
        <p:nvGrpSpPr>
          <p:cNvPr id="521" name="Google Shape;521;p11"/>
          <p:cNvGrpSpPr/>
          <p:nvPr/>
        </p:nvGrpSpPr>
        <p:grpSpPr>
          <a:xfrm>
            <a:off x="2526844" y="1187600"/>
            <a:ext cx="2016084" cy="3405068"/>
            <a:chOff x="582706" y="996603"/>
            <a:chExt cx="2264028" cy="3745726"/>
          </a:xfrm>
        </p:grpSpPr>
        <p:sp>
          <p:nvSpPr>
            <p:cNvPr id="522" name="Google Shape;522;p11"/>
            <p:cNvSpPr/>
            <p:nvPr/>
          </p:nvSpPr>
          <p:spPr>
            <a:xfrm>
              <a:off x="582706" y="3792606"/>
              <a:ext cx="2259106" cy="949723"/>
            </a:xfrm>
            <a:prstGeom prst="rect">
              <a:avLst/>
            </a:prstGeom>
            <a:solidFill>
              <a:srgbClr val="F7F7F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523" name="Google Shape;523;p11"/>
            <p:cNvSpPr/>
            <p:nvPr/>
          </p:nvSpPr>
          <p:spPr>
            <a:xfrm>
              <a:off x="582706" y="996603"/>
              <a:ext cx="2259106" cy="437750"/>
            </a:xfrm>
            <a:prstGeom prst="rect">
              <a:avLst/>
            </a:prstGeom>
            <a:solidFill>
              <a:srgbClr val="FFF2C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b="1" dirty="0">
                  <a:solidFill>
                    <a:schemeClr val="dk1"/>
                  </a:solidFill>
                  <a:latin typeface="Calibri"/>
                  <a:ea typeface="Calibri"/>
                  <a:cs typeface="Calibri"/>
                  <a:sym typeface="Calibri"/>
                </a:rPr>
                <a:t>장애인 총계</a:t>
              </a:r>
              <a:endParaRPr dirty="0"/>
            </a:p>
          </p:txBody>
        </p:sp>
        <p:sp>
          <p:nvSpPr>
            <p:cNvPr id="524" name="Google Shape;524;p11"/>
            <p:cNvSpPr/>
            <p:nvPr/>
          </p:nvSpPr>
          <p:spPr>
            <a:xfrm>
              <a:off x="582706" y="996603"/>
              <a:ext cx="2259106" cy="3745726"/>
            </a:xfrm>
            <a:prstGeom prst="rect">
              <a:avLst/>
            </a:prstGeom>
            <a:noFill/>
            <a:ln w="12700" cap="flat" cmpd="sng">
              <a:solidFill>
                <a:srgbClr val="A5A5A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525" name="Google Shape;525;p11"/>
            <p:cNvSpPr txBox="1"/>
            <p:nvPr/>
          </p:nvSpPr>
          <p:spPr>
            <a:xfrm>
              <a:off x="821906" y="3693786"/>
              <a:ext cx="1780703" cy="9479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sz="700" b="1" dirty="0">
                <a:solidFill>
                  <a:schemeClr val="dk1"/>
                </a:solidFill>
                <a:latin typeface="Arial"/>
                <a:ea typeface="Arial"/>
                <a:cs typeface="Arial"/>
                <a:sym typeface="Arial"/>
              </a:endParaRPr>
            </a:p>
            <a:p>
              <a:pPr marL="0" marR="0" lvl="0" indent="0" algn="ctr" rtl="0">
                <a:spcBef>
                  <a:spcPts val="0"/>
                </a:spcBef>
                <a:spcAft>
                  <a:spcPts val="0"/>
                </a:spcAft>
                <a:buNone/>
              </a:pPr>
              <a:r>
                <a:rPr lang="ko-KR" sz="1300" b="1" dirty="0">
                  <a:solidFill>
                    <a:schemeClr val="dk1"/>
                  </a:solidFill>
                  <a:latin typeface="Arial"/>
                  <a:ea typeface="Arial"/>
                  <a:cs typeface="Arial"/>
                  <a:sym typeface="Arial"/>
                </a:rPr>
                <a:t>[top5]</a:t>
              </a:r>
              <a:endParaRPr dirty="0"/>
            </a:p>
            <a:p>
              <a:pPr marL="0" marR="0" lvl="0" indent="0" algn="ctr" rtl="0">
                <a:spcBef>
                  <a:spcPts val="0"/>
                </a:spcBef>
                <a:spcAft>
                  <a:spcPts val="0"/>
                </a:spcAft>
                <a:buNone/>
              </a:pPr>
              <a:endParaRPr sz="1000" b="1" dirty="0">
                <a:solidFill>
                  <a:schemeClr val="dk1"/>
                </a:solidFill>
                <a:latin typeface="Arial"/>
                <a:ea typeface="Arial"/>
                <a:cs typeface="Arial"/>
                <a:sym typeface="Arial"/>
              </a:endParaRPr>
            </a:p>
            <a:p>
              <a:pPr marL="0" marR="0" lvl="0" indent="0" algn="ctr" rtl="0">
                <a:spcBef>
                  <a:spcPts val="0"/>
                </a:spcBef>
                <a:spcAft>
                  <a:spcPts val="0"/>
                </a:spcAft>
                <a:buNone/>
              </a:pPr>
              <a:r>
                <a:rPr lang="ko-KR" sz="1000" b="1" dirty="0">
                  <a:solidFill>
                    <a:schemeClr val="dk1"/>
                  </a:solidFill>
                  <a:latin typeface="Calibri"/>
                  <a:ea typeface="Calibri"/>
                  <a:cs typeface="Calibri"/>
                  <a:sym typeface="Calibri"/>
                </a:rPr>
                <a:t>강서구, 노원구, 은평구 </a:t>
              </a:r>
              <a:endParaRPr dirty="0"/>
            </a:p>
            <a:p>
              <a:pPr marL="0" marR="0" lvl="0" indent="0" algn="ctr" rtl="0">
                <a:spcBef>
                  <a:spcPts val="0"/>
                </a:spcBef>
                <a:spcAft>
                  <a:spcPts val="0"/>
                </a:spcAft>
                <a:buNone/>
              </a:pPr>
              <a:r>
                <a:rPr lang="ko-KR" sz="1000" b="1" dirty="0">
                  <a:solidFill>
                    <a:schemeClr val="dk1"/>
                  </a:solidFill>
                  <a:latin typeface="Calibri"/>
                  <a:ea typeface="Calibri"/>
                  <a:cs typeface="Calibri"/>
                  <a:sym typeface="Calibri"/>
                </a:rPr>
                <a:t>송파구,관악구 </a:t>
              </a:r>
              <a:endParaRPr dirty="0"/>
            </a:p>
          </p:txBody>
        </p:sp>
        <p:cxnSp>
          <p:nvCxnSpPr>
            <p:cNvPr id="526" name="Google Shape;526;p11"/>
            <p:cNvCxnSpPr/>
            <p:nvPr/>
          </p:nvCxnSpPr>
          <p:spPr>
            <a:xfrm>
              <a:off x="610293" y="3788786"/>
              <a:ext cx="2236441" cy="0"/>
            </a:xfrm>
            <a:prstGeom prst="straightConnector1">
              <a:avLst/>
            </a:prstGeom>
            <a:noFill/>
            <a:ln w="9525" cap="flat" cmpd="sng">
              <a:solidFill>
                <a:srgbClr val="A5A5A5"/>
              </a:solidFill>
              <a:prstDash val="dash"/>
              <a:miter lim="800000"/>
              <a:headEnd type="none" w="sm" len="sm"/>
              <a:tailEnd type="none" w="sm" len="sm"/>
            </a:ln>
          </p:spPr>
        </p:cxnSp>
        <p:cxnSp>
          <p:nvCxnSpPr>
            <p:cNvPr id="527" name="Google Shape;527;p11"/>
            <p:cNvCxnSpPr/>
            <p:nvPr/>
          </p:nvCxnSpPr>
          <p:spPr>
            <a:xfrm>
              <a:off x="593179" y="1434353"/>
              <a:ext cx="2236441" cy="0"/>
            </a:xfrm>
            <a:prstGeom prst="straightConnector1">
              <a:avLst/>
            </a:prstGeom>
            <a:noFill/>
            <a:ln w="9525" cap="flat" cmpd="sng">
              <a:solidFill>
                <a:srgbClr val="A5A5A5"/>
              </a:solidFill>
              <a:prstDash val="dash"/>
              <a:miter lim="800000"/>
              <a:headEnd type="none" w="sm" len="sm"/>
              <a:tailEnd type="none" w="sm" len="sm"/>
            </a:ln>
          </p:spPr>
        </p:cxnSp>
      </p:grpSp>
      <p:grpSp>
        <p:nvGrpSpPr>
          <p:cNvPr id="528" name="Google Shape;528;p11"/>
          <p:cNvGrpSpPr/>
          <p:nvPr/>
        </p:nvGrpSpPr>
        <p:grpSpPr>
          <a:xfrm>
            <a:off x="4579967" y="1187600"/>
            <a:ext cx="2012535" cy="3405068"/>
            <a:chOff x="581770" y="996603"/>
            <a:chExt cx="2260042" cy="3745726"/>
          </a:xfrm>
        </p:grpSpPr>
        <p:sp>
          <p:nvSpPr>
            <p:cNvPr id="529" name="Google Shape;529;p11"/>
            <p:cNvSpPr/>
            <p:nvPr/>
          </p:nvSpPr>
          <p:spPr>
            <a:xfrm>
              <a:off x="582706" y="3782743"/>
              <a:ext cx="2259106" cy="959585"/>
            </a:xfrm>
            <a:prstGeom prst="rect">
              <a:avLst/>
            </a:prstGeom>
            <a:solidFill>
              <a:srgbClr val="F7F7F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530" name="Google Shape;530;p11"/>
            <p:cNvSpPr/>
            <p:nvPr/>
          </p:nvSpPr>
          <p:spPr>
            <a:xfrm>
              <a:off x="582706" y="996603"/>
              <a:ext cx="2259106" cy="437750"/>
            </a:xfrm>
            <a:prstGeom prst="rect">
              <a:avLst/>
            </a:prstGeom>
            <a:solidFill>
              <a:srgbClr val="FFF2C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b="1" dirty="0">
                  <a:solidFill>
                    <a:schemeClr val="dk1"/>
                  </a:solidFill>
                  <a:latin typeface="Calibri"/>
                  <a:ea typeface="Calibri"/>
                  <a:cs typeface="Calibri"/>
                  <a:sym typeface="Calibri"/>
                </a:rPr>
                <a:t>평균 차량 빈도</a:t>
              </a:r>
              <a:endParaRPr dirty="0"/>
            </a:p>
          </p:txBody>
        </p:sp>
        <p:sp>
          <p:nvSpPr>
            <p:cNvPr id="531" name="Google Shape;531;p11"/>
            <p:cNvSpPr/>
            <p:nvPr/>
          </p:nvSpPr>
          <p:spPr>
            <a:xfrm>
              <a:off x="582706" y="996603"/>
              <a:ext cx="2259106" cy="3745726"/>
            </a:xfrm>
            <a:prstGeom prst="rect">
              <a:avLst/>
            </a:prstGeom>
            <a:noFill/>
            <a:ln w="12700" cap="flat" cmpd="sng">
              <a:solidFill>
                <a:srgbClr val="A5A5A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532" name="Google Shape;532;p11"/>
            <p:cNvSpPr txBox="1"/>
            <p:nvPr/>
          </p:nvSpPr>
          <p:spPr>
            <a:xfrm>
              <a:off x="818306" y="3693786"/>
              <a:ext cx="1787904" cy="9479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sz="700" b="1" dirty="0">
                <a:solidFill>
                  <a:schemeClr val="dk1"/>
                </a:solidFill>
                <a:latin typeface="Arial"/>
                <a:ea typeface="Arial"/>
                <a:cs typeface="Arial"/>
                <a:sym typeface="Arial"/>
              </a:endParaRPr>
            </a:p>
            <a:p>
              <a:pPr marL="0" marR="0" lvl="0" indent="0" algn="ctr" rtl="0">
                <a:spcBef>
                  <a:spcPts val="0"/>
                </a:spcBef>
                <a:spcAft>
                  <a:spcPts val="0"/>
                </a:spcAft>
                <a:buNone/>
              </a:pPr>
              <a:r>
                <a:rPr lang="ko-KR" sz="1300" b="1" dirty="0">
                  <a:solidFill>
                    <a:schemeClr val="dk1"/>
                  </a:solidFill>
                  <a:latin typeface="Arial"/>
                  <a:ea typeface="Arial"/>
                  <a:cs typeface="Arial"/>
                  <a:sym typeface="Arial"/>
                </a:rPr>
                <a:t>[top5]</a:t>
              </a:r>
              <a:endParaRPr dirty="0"/>
            </a:p>
            <a:p>
              <a:pPr marL="0" marR="0" lvl="0" indent="0" algn="ctr" rtl="0">
                <a:spcBef>
                  <a:spcPts val="0"/>
                </a:spcBef>
                <a:spcAft>
                  <a:spcPts val="0"/>
                </a:spcAft>
                <a:buNone/>
              </a:pPr>
              <a:endParaRPr sz="1000" b="1" dirty="0">
                <a:solidFill>
                  <a:schemeClr val="dk1"/>
                </a:solidFill>
                <a:latin typeface="Arial"/>
                <a:ea typeface="Arial"/>
                <a:cs typeface="Arial"/>
                <a:sym typeface="Arial"/>
              </a:endParaRPr>
            </a:p>
            <a:p>
              <a:pPr marL="0" marR="0" lvl="0" indent="0" algn="ctr" rtl="0">
                <a:spcBef>
                  <a:spcPts val="0"/>
                </a:spcBef>
                <a:spcAft>
                  <a:spcPts val="0"/>
                </a:spcAft>
                <a:buNone/>
              </a:pPr>
              <a:r>
                <a:rPr lang="ko-KR" sz="1000" b="1" dirty="0">
                  <a:solidFill>
                    <a:schemeClr val="dk1"/>
                  </a:solidFill>
                  <a:latin typeface="Calibri"/>
                  <a:ea typeface="Calibri"/>
                  <a:cs typeface="Calibri"/>
                  <a:sym typeface="Calibri"/>
                </a:rPr>
                <a:t>마포구, 광진구, 서대문구</a:t>
              </a:r>
              <a:endParaRPr sz="1000" b="1" dirty="0">
                <a:solidFill>
                  <a:schemeClr val="dk1"/>
                </a:solidFill>
                <a:latin typeface="Calibri"/>
                <a:ea typeface="Calibri"/>
                <a:cs typeface="Calibri"/>
                <a:sym typeface="Calibri"/>
              </a:endParaRPr>
            </a:p>
            <a:p>
              <a:pPr marL="0" marR="0" lvl="0" indent="0" algn="ctr" rtl="0">
                <a:spcBef>
                  <a:spcPts val="0"/>
                </a:spcBef>
                <a:spcAft>
                  <a:spcPts val="0"/>
                </a:spcAft>
                <a:buNone/>
              </a:pPr>
              <a:r>
                <a:rPr lang="ko-KR" sz="1000" b="1" dirty="0">
                  <a:solidFill>
                    <a:schemeClr val="dk1"/>
                  </a:solidFill>
                  <a:latin typeface="Calibri"/>
                  <a:ea typeface="Calibri"/>
                  <a:cs typeface="Calibri"/>
                  <a:sym typeface="Calibri"/>
                </a:rPr>
                <a:t>은평구,중랑구</a:t>
              </a:r>
              <a:endParaRPr sz="200" dirty="0">
                <a:solidFill>
                  <a:schemeClr val="dk1"/>
                </a:solidFill>
                <a:latin typeface="Calibri"/>
                <a:ea typeface="Calibri"/>
                <a:cs typeface="Calibri"/>
                <a:sym typeface="Calibri"/>
              </a:endParaRPr>
            </a:p>
          </p:txBody>
        </p:sp>
        <p:cxnSp>
          <p:nvCxnSpPr>
            <p:cNvPr id="533" name="Google Shape;533;p11"/>
            <p:cNvCxnSpPr/>
            <p:nvPr/>
          </p:nvCxnSpPr>
          <p:spPr>
            <a:xfrm>
              <a:off x="581770" y="3777610"/>
              <a:ext cx="2236441" cy="0"/>
            </a:xfrm>
            <a:prstGeom prst="straightConnector1">
              <a:avLst/>
            </a:prstGeom>
            <a:noFill/>
            <a:ln w="9525" cap="flat" cmpd="sng">
              <a:solidFill>
                <a:srgbClr val="A5A5A5"/>
              </a:solidFill>
              <a:prstDash val="dash"/>
              <a:miter lim="800000"/>
              <a:headEnd type="none" w="sm" len="sm"/>
              <a:tailEnd type="none" w="sm" len="sm"/>
            </a:ln>
          </p:spPr>
        </p:cxnSp>
        <p:cxnSp>
          <p:nvCxnSpPr>
            <p:cNvPr id="534" name="Google Shape;534;p11"/>
            <p:cNvCxnSpPr/>
            <p:nvPr/>
          </p:nvCxnSpPr>
          <p:spPr>
            <a:xfrm>
              <a:off x="593179" y="1434353"/>
              <a:ext cx="2236441" cy="0"/>
            </a:xfrm>
            <a:prstGeom prst="straightConnector1">
              <a:avLst/>
            </a:prstGeom>
            <a:noFill/>
            <a:ln w="9525" cap="flat" cmpd="sng">
              <a:solidFill>
                <a:srgbClr val="A5A5A5"/>
              </a:solidFill>
              <a:prstDash val="dash"/>
              <a:miter lim="800000"/>
              <a:headEnd type="none" w="sm" len="sm"/>
              <a:tailEnd type="none" w="sm" len="sm"/>
            </a:ln>
          </p:spPr>
        </p:cxnSp>
      </p:grpSp>
      <p:grpSp>
        <p:nvGrpSpPr>
          <p:cNvPr id="535" name="Google Shape;535;p11"/>
          <p:cNvGrpSpPr/>
          <p:nvPr/>
        </p:nvGrpSpPr>
        <p:grpSpPr>
          <a:xfrm>
            <a:off x="6634758" y="1187600"/>
            <a:ext cx="2011701" cy="3405068"/>
            <a:chOff x="582706" y="996603"/>
            <a:chExt cx="2259106" cy="3745726"/>
          </a:xfrm>
        </p:grpSpPr>
        <p:sp>
          <p:nvSpPr>
            <p:cNvPr id="536" name="Google Shape;536;p11"/>
            <p:cNvSpPr/>
            <p:nvPr/>
          </p:nvSpPr>
          <p:spPr>
            <a:xfrm>
              <a:off x="582706" y="3772882"/>
              <a:ext cx="2259106" cy="969447"/>
            </a:xfrm>
            <a:prstGeom prst="rect">
              <a:avLst/>
            </a:prstGeom>
            <a:solidFill>
              <a:srgbClr val="F7F7F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537" name="Google Shape;537;p11"/>
            <p:cNvSpPr/>
            <p:nvPr/>
          </p:nvSpPr>
          <p:spPr>
            <a:xfrm>
              <a:off x="582706" y="996603"/>
              <a:ext cx="2259106" cy="437750"/>
            </a:xfrm>
            <a:prstGeom prst="rect">
              <a:avLst/>
            </a:prstGeom>
            <a:solidFill>
              <a:srgbClr val="FFF2C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b="1" dirty="0">
                  <a:solidFill>
                    <a:schemeClr val="dk1"/>
                  </a:solidFill>
                  <a:latin typeface="Calibri"/>
                  <a:ea typeface="Calibri"/>
                  <a:cs typeface="Calibri"/>
                  <a:sym typeface="Calibri"/>
                </a:rPr>
                <a:t>평균도로혼잡도</a:t>
              </a:r>
              <a:endParaRPr dirty="0"/>
            </a:p>
          </p:txBody>
        </p:sp>
        <p:sp>
          <p:nvSpPr>
            <p:cNvPr id="538" name="Google Shape;538;p11"/>
            <p:cNvSpPr/>
            <p:nvPr/>
          </p:nvSpPr>
          <p:spPr>
            <a:xfrm>
              <a:off x="582706" y="996603"/>
              <a:ext cx="2259106" cy="3745726"/>
            </a:xfrm>
            <a:prstGeom prst="rect">
              <a:avLst/>
            </a:prstGeom>
            <a:noFill/>
            <a:ln w="12700" cap="flat" cmpd="sng">
              <a:solidFill>
                <a:srgbClr val="A5A5A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539" name="Google Shape;539;p11"/>
            <p:cNvSpPr txBox="1"/>
            <p:nvPr/>
          </p:nvSpPr>
          <p:spPr>
            <a:xfrm>
              <a:off x="802104" y="3693786"/>
              <a:ext cx="1820307" cy="9479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sz="700" b="1" dirty="0">
                <a:solidFill>
                  <a:schemeClr val="dk1"/>
                </a:solidFill>
                <a:latin typeface="Arial"/>
                <a:ea typeface="Arial"/>
                <a:cs typeface="Arial"/>
                <a:sym typeface="Arial"/>
              </a:endParaRPr>
            </a:p>
            <a:p>
              <a:pPr marL="0" marR="0" lvl="0" indent="0" algn="ctr" rtl="0">
                <a:spcBef>
                  <a:spcPts val="0"/>
                </a:spcBef>
                <a:spcAft>
                  <a:spcPts val="0"/>
                </a:spcAft>
                <a:buNone/>
              </a:pPr>
              <a:r>
                <a:rPr lang="ko-KR" sz="1300" b="1" dirty="0">
                  <a:solidFill>
                    <a:schemeClr val="dk1"/>
                  </a:solidFill>
                  <a:latin typeface="Arial"/>
                  <a:ea typeface="Arial"/>
                  <a:cs typeface="Arial"/>
                  <a:sym typeface="Arial"/>
                </a:rPr>
                <a:t>[top5]</a:t>
              </a:r>
              <a:endParaRPr dirty="0"/>
            </a:p>
            <a:p>
              <a:pPr marL="0" marR="0" lvl="0" indent="0" algn="ctr" rtl="0">
                <a:spcBef>
                  <a:spcPts val="0"/>
                </a:spcBef>
                <a:spcAft>
                  <a:spcPts val="0"/>
                </a:spcAft>
                <a:buNone/>
              </a:pPr>
              <a:endParaRPr sz="1000" b="1" dirty="0">
                <a:solidFill>
                  <a:schemeClr val="dk1"/>
                </a:solidFill>
                <a:latin typeface="Arial"/>
                <a:ea typeface="Arial"/>
                <a:cs typeface="Arial"/>
                <a:sym typeface="Arial"/>
              </a:endParaRPr>
            </a:p>
            <a:p>
              <a:pPr marL="0" marR="0" lvl="0" indent="0" algn="ctr" rtl="0">
                <a:spcBef>
                  <a:spcPts val="0"/>
                </a:spcBef>
                <a:spcAft>
                  <a:spcPts val="0"/>
                </a:spcAft>
                <a:buNone/>
              </a:pPr>
              <a:r>
                <a:rPr lang="ko-KR" sz="1000" b="1" dirty="0">
                  <a:solidFill>
                    <a:schemeClr val="dk1"/>
                  </a:solidFill>
                  <a:latin typeface="Calibri"/>
                  <a:ea typeface="Calibri"/>
                  <a:cs typeface="Calibri"/>
                  <a:sym typeface="Calibri"/>
                </a:rPr>
                <a:t>강남구, 강서구, 동대문구 </a:t>
              </a:r>
              <a:endParaRPr sz="1000" b="1" dirty="0">
                <a:solidFill>
                  <a:schemeClr val="dk1"/>
                </a:solidFill>
                <a:latin typeface="Calibri"/>
                <a:ea typeface="Calibri"/>
                <a:cs typeface="Calibri"/>
                <a:sym typeface="Calibri"/>
              </a:endParaRPr>
            </a:p>
            <a:p>
              <a:pPr marL="0" marR="0" lvl="0" indent="0" algn="ctr" rtl="0">
                <a:spcBef>
                  <a:spcPts val="0"/>
                </a:spcBef>
                <a:spcAft>
                  <a:spcPts val="0"/>
                </a:spcAft>
                <a:buNone/>
              </a:pPr>
              <a:r>
                <a:rPr lang="ko-KR" sz="1000" b="1" dirty="0">
                  <a:solidFill>
                    <a:schemeClr val="dk1"/>
                  </a:solidFill>
                  <a:latin typeface="Calibri"/>
                  <a:ea typeface="Calibri"/>
                  <a:cs typeface="Calibri"/>
                  <a:sym typeface="Calibri"/>
                </a:rPr>
                <a:t>송파구, 영등포구</a:t>
              </a:r>
              <a:endParaRPr sz="1000" b="1" dirty="0">
                <a:solidFill>
                  <a:schemeClr val="dk1"/>
                </a:solidFill>
                <a:latin typeface="Calibri"/>
                <a:ea typeface="Calibri"/>
                <a:cs typeface="Calibri"/>
                <a:sym typeface="Calibri"/>
              </a:endParaRPr>
            </a:p>
          </p:txBody>
        </p:sp>
        <p:cxnSp>
          <p:nvCxnSpPr>
            <p:cNvPr id="540" name="Google Shape;540;p11"/>
            <p:cNvCxnSpPr/>
            <p:nvPr/>
          </p:nvCxnSpPr>
          <p:spPr>
            <a:xfrm>
              <a:off x="593179" y="3783198"/>
              <a:ext cx="2236441" cy="0"/>
            </a:xfrm>
            <a:prstGeom prst="straightConnector1">
              <a:avLst/>
            </a:prstGeom>
            <a:noFill/>
            <a:ln w="9525" cap="flat" cmpd="sng">
              <a:solidFill>
                <a:srgbClr val="A5A5A5"/>
              </a:solidFill>
              <a:prstDash val="dash"/>
              <a:miter lim="800000"/>
              <a:headEnd type="none" w="sm" len="sm"/>
              <a:tailEnd type="none" w="sm" len="sm"/>
            </a:ln>
          </p:spPr>
        </p:cxnSp>
        <p:cxnSp>
          <p:nvCxnSpPr>
            <p:cNvPr id="541" name="Google Shape;541;p11"/>
            <p:cNvCxnSpPr/>
            <p:nvPr/>
          </p:nvCxnSpPr>
          <p:spPr>
            <a:xfrm>
              <a:off x="593179" y="1434353"/>
              <a:ext cx="2236441" cy="0"/>
            </a:xfrm>
            <a:prstGeom prst="straightConnector1">
              <a:avLst/>
            </a:prstGeom>
            <a:noFill/>
            <a:ln w="9525" cap="flat" cmpd="sng">
              <a:solidFill>
                <a:srgbClr val="A5A5A5"/>
              </a:solidFill>
              <a:prstDash val="dash"/>
              <a:miter lim="800000"/>
              <a:headEnd type="none" w="sm" len="sm"/>
              <a:tailEnd type="none" w="sm" len="sm"/>
            </a:ln>
          </p:spPr>
        </p:cxnSp>
      </p:grpSp>
      <p:pic>
        <p:nvPicPr>
          <p:cNvPr id="542" name="Google Shape;542;p11" descr="텍스트, 지도이(가) 표시된 사진&#10;&#10;자동 생성된 설명"/>
          <p:cNvPicPr preferRelativeResize="0"/>
          <p:nvPr/>
        </p:nvPicPr>
        <p:blipFill rotWithShape="1">
          <a:blip r:embed="rId5">
            <a:alphaModFix/>
          </a:blip>
          <a:srcRect l="3412" t="20899" r="18831" b="18783"/>
          <a:stretch/>
        </p:blipFill>
        <p:spPr>
          <a:xfrm>
            <a:off x="2585172" y="1818839"/>
            <a:ext cx="1886400" cy="1609200"/>
          </a:xfrm>
          <a:prstGeom prst="rect">
            <a:avLst/>
          </a:prstGeom>
          <a:noFill/>
          <a:ln>
            <a:noFill/>
          </a:ln>
        </p:spPr>
      </p:pic>
      <p:pic>
        <p:nvPicPr>
          <p:cNvPr id="543" name="Google Shape;543;p11" descr="텍스트, 지도이(가) 표시된 사진&#10;&#10;자동 생성된 설명"/>
          <p:cNvPicPr preferRelativeResize="0"/>
          <p:nvPr/>
        </p:nvPicPr>
        <p:blipFill rotWithShape="1">
          <a:blip r:embed="rId6">
            <a:alphaModFix/>
          </a:blip>
          <a:srcRect l="2791" t="17812" r="18771" b="19385"/>
          <a:stretch/>
        </p:blipFill>
        <p:spPr>
          <a:xfrm>
            <a:off x="4641480" y="1818839"/>
            <a:ext cx="1886400" cy="1609200"/>
          </a:xfrm>
          <a:prstGeom prst="rect">
            <a:avLst/>
          </a:prstGeom>
          <a:noFill/>
          <a:ln>
            <a:noFill/>
          </a:ln>
        </p:spPr>
      </p:pic>
      <p:pic>
        <p:nvPicPr>
          <p:cNvPr id="544" name="Google Shape;544;p11" descr="텍스트, 지도, 도표이(가) 표시된 사진&#10;&#10;자동 생성된 설명"/>
          <p:cNvPicPr preferRelativeResize="0"/>
          <p:nvPr/>
        </p:nvPicPr>
        <p:blipFill rotWithShape="1">
          <a:blip r:embed="rId7">
            <a:alphaModFix/>
          </a:blip>
          <a:srcRect l="8800" t="5275" r="11105" b="28126"/>
          <a:stretch/>
        </p:blipFill>
        <p:spPr>
          <a:xfrm>
            <a:off x="6698287" y="1818839"/>
            <a:ext cx="1886400" cy="1609200"/>
          </a:xfrm>
          <a:prstGeom prst="rect">
            <a:avLst/>
          </a:prstGeom>
          <a:noFill/>
          <a:ln>
            <a:noFill/>
          </a:ln>
        </p:spPr>
      </p:pic>
      <p:sp>
        <p:nvSpPr>
          <p:cNvPr id="545" name="Google Shape;545;p11"/>
          <p:cNvSpPr txBox="1"/>
          <p:nvPr/>
        </p:nvSpPr>
        <p:spPr>
          <a:xfrm>
            <a:off x="508398" y="820797"/>
            <a:ext cx="8127204" cy="261610"/>
          </a:xfrm>
          <a:prstGeom prst="rect">
            <a:avLst/>
          </a:prstGeom>
          <a:solidFill>
            <a:schemeClr val="dk1"/>
          </a:solid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1400" b="1" dirty="0">
                <a:solidFill>
                  <a:schemeClr val="lt1"/>
                </a:solidFill>
                <a:latin typeface="Calibri"/>
                <a:ea typeface="Calibri"/>
                <a:cs typeface="Calibri"/>
                <a:sym typeface="Calibri"/>
              </a:rPr>
              <a:t>장애인분들이 주로 거주하는 곳(노원,강서)과 출근하는 곳(강남,송파)는 다르다.</a:t>
            </a:r>
            <a:endParaRPr dirty="0"/>
          </a:p>
        </p:txBody>
      </p:sp>
      <p:sp>
        <p:nvSpPr>
          <p:cNvPr id="546" name="Google Shape;546;p11"/>
          <p:cNvSpPr txBox="1"/>
          <p:nvPr/>
        </p:nvSpPr>
        <p:spPr>
          <a:xfrm>
            <a:off x="414307" y="150680"/>
            <a:ext cx="4426500" cy="307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j-ea"/>
                <a:ea typeface="+mj-ea"/>
                <a:cs typeface="Noto Sans"/>
                <a:sym typeface="Noto Sans"/>
              </a:rPr>
              <a:t>빅데이터 활용 미래 사회문제 해결 / </a:t>
            </a:r>
            <a:r>
              <a:rPr lang="ko-KR" sz="700" dirty="0">
                <a:solidFill>
                  <a:schemeClr val="dk1"/>
                </a:solidFill>
                <a:latin typeface="+mj-ea"/>
                <a:ea typeface="+mj-ea"/>
                <a:cs typeface="Malgun Gothic"/>
                <a:sym typeface="Malgun Gothic"/>
              </a:rPr>
              <a:t>장애인 전용주차구역 불법단속 장치 최적의 입지 선정  </a:t>
            </a:r>
            <a:endParaRPr dirty="0">
              <a:solidFill>
                <a:schemeClr val="dk1"/>
              </a:solidFill>
              <a:latin typeface="+mj-ea"/>
              <a:ea typeface="+mj-ea"/>
            </a:endParaRPr>
          </a:p>
          <a:p>
            <a:pPr marL="0" marR="0" lvl="0" indent="0" algn="l" rtl="0">
              <a:spcBef>
                <a:spcPts val="0"/>
              </a:spcBef>
              <a:spcAft>
                <a:spcPts val="0"/>
              </a:spcAft>
              <a:buNone/>
            </a:pPr>
            <a:endParaRPr sz="700" dirty="0">
              <a:latin typeface="Noto Sans"/>
              <a:ea typeface="Noto Sans"/>
              <a:cs typeface="Noto Sans"/>
              <a:sym typeface="Noto Sans"/>
            </a:endParaRPr>
          </a:p>
        </p:txBody>
      </p:sp>
      <p:sp>
        <p:nvSpPr>
          <p:cNvPr id="547" name="Google Shape;547;p11"/>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Calibri"/>
                <a:ea typeface="Calibri"/>
                <a:cs typeface="Calibri"/>
                <a:sym typeface="Calibri"/>
              </a:rPr>
              <a:t>11</a:t>
            </a:r>
            <a:endParaRPr sz="1000" dirty="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12"/>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554" name="Google Shape;554;p12"/>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3-2. 상관관계와 p-value 분석을 통한 연관성 도출</a:t>
            </a:r>
            <a:endParaRPr sz="1600" b="1" dirty="0">
              <a:solidFill>
                <a:schemeClr val="dk1"/>
              </a:solidFill>
              <a:latin typeface="Malgun Gothic"/>
              <a:ea typeface="Malgun Gothic"/>
              <a:cs typeface="Malgun Gothic"/>
              <a:sym typeface="Malgun Gothic"/>
            </a:endParaRPr>
          </a:p>
        </p:txBody>
      </p:sp>
      <p:grpSp>
        <p:nvGrpSpPr>
          <p:cNvPr id="555" name="Google Shape;555;p12"/>
          <p:cNvGrpSpPr/>
          <p:nvPr/>
        </p:nvGrpSpPr>
        <p:grpSpPr>
          <a:xfrm>
            <a:off x="2" y="306967"/>
            <a:ext cx="399559" cy="169606"/>
            <a:chOff x="0" y="1894446"/>
            <a:chExt cx="799118" cy="339211"/>
          </a:xfrm>
        </p:grpSpPr>
        <p:sp>
          <p:nvSpPr>
            <p:cNvPr id="556" name="Google Shape;556;p12"/>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557" name="Google Shape;557;p12"/>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cxnSp>
        <p:nvCxnSpPr>
          <p:cNvPr id="558" name="Google Shape;558;p12"/>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559" name="Google Shape;559;p12"/>
          <p:cNvCxnSpPr/>
          <p:nvPr/>
        </p:nvCxnSpPr>
        <p:spPr>
          <a:xfrm>
            <a:off x="4983480" y="401142"/>
            <a:ext cx="2796540" cy="0"/>
          </a:xfrm>
          <a:prstGeom prst="straightConnector1">
            <a:avLst/>
          </a:prstGeom>
          <a:noFill/>
          <a:ln w="9525" cap="flat" cmpd="sng">
            <a:solidFill>
              <a:srgbClr val="A5A5A5"/>
            </a:solidFill>
            <a:prstDash val="solid"/>
            <a:miter lim="800000"/>
            <a:headEnd type="none" w="sm" len="sm"/>
            <a:tailEnd type="none" w="sm" len="sm"/>
          </a:ln>
        </p:spPr>
      </p:cxnSp>
      <p:grpSp>
        <p:nvGrpSpPr>
          <p:cNvPr id="560" name="Google Shape;560;p12"/>
          <p:cNvGrpSpPr/>
          <p:nvPr/>
        </p:nvGrpSpPr>
        <p:grpSpPr>
          <a:xfrm>
            <a:off x="7833682" y="286144"/>
            <a:ext cx="1051965" cy="240818"/>
            <a:chOff x="7833682" y="286144"/>
            <a:chExt cx="1051965" cy="240818"/>
          </a:xfrm>
        </p:grpSpPr>
        <p:sp>
          <p:nvSpPr>
            <p:cNvPr id="561" name="Google Shape;561;p12"/>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algun Gothic"/>
                <a:ea typeface="Malgun Gothic"/>
                <a:cs typeface="Malgun Gothic"/>
                <a:sym typeface="Malgun Gothic"/>
              </a:endParaRPr>
            </a:p>
          </p:txBody>
        </p:sp>
        <p:pic>
          <p:nvPicPr>
            <p:cNvPr id="562" name="Google Shape;562;p12"/>
            <p:cNvPicPr preferRelativeResize="0"/>
            <p:nvPr/>
          </p:nvPicPr>
          <p:blipFill rotWithShape="1">
            <a:blip r:embed="rId3">
              <a:alphaModFix/>
            </a:blip>
            <a:srcRect/>
            <a:stretch/>
          </p:blipFill>
          <p:spPr>
            <a:xfrm>
              <a:off x="7933414" y="348491"/>
              <a:ext cx="824373" cy="103526"/>
            </a:xfrm>
            <a:prstGeom prst="rect">
              <a:avLst/>
            </a:prstGeom>
            <a:noFill/>
            <a:ln>
              <a:noFill/>
            </a:ln>
          </p:spPr>
        </p:pic>
      </p:grpSp>
      <p:grpSp>
        <p:nvGrpSpPr>
          <p:cNvPr id="563" name="Google Shape;563;p12"/>
          <p:cNvGrpSpPr/>
          <p:nvPr/>
        </p:nvGrpSpPr>
        <p:grpSpPr>
          <a:xfrm>
            <a:off x="3487012" y="1737363"/>
            <a:ext cx="5065576" cy="3406137"/>
            <a:chOff x="1608121" y="890845"/>
            <a:chExt cx="10621008" cy="8103715"/>
          </a:xfrm>
        </p:grpSpPr>
        <p:pic>
          <p:nvPicPr>
            <p:cNvPr id="564" name="Google Shape;564;p12" descr="텍스트, 스크린샷, 사각형, 직사각형이(가) 표시된 사진&#10;&#10;자동 생성된 설명"/>
            <p:cNvPicPr preferRelativeResize="0"/>
            <p:nvPr/>
          </p:nvPicPr>
          <p:blipFill rotWithShape="1">
            <a:blip r:embed="rId4">
              <a:alphaModFix/>
            </a:blip>
            <a:srcRect/>
            <a:stretch/>
          </p:blipFill>
          <p:spPr>
            <a:xfrm>
              <a:off x="1608121" y="890845"/>
              <a:ext cx="10621008" cy="8103715"/>
            </a:xfrm>
            <a:prstGeom prst="rect">
              <a:avLst/>
            </a:prstGeom>
            <a:noFill/>
            <a:ln>
              <a:noFill/>
            </a:ln>
          </p:spPr>
        </p:pic>
        <p:sp>
          <p:nvSpPr>
            <p:cNvPr id="565" name="Google Shape;565;p12"/>
            <p:cNvSpPr/>
            <p:nvPr/>
          </p:nvSpPr>
          <p:spPr>
            <a:xfrm>
              <a:off x="10001250" y="6274915"/>
              <a:ext cx="1019432" cy="849527"/>
            </a:xfrm>
            <a:prstGeom prst="rect">
              <a:avLst/>
            </a:prstGeom>
            <a:noFill/>
            <a:ln w="5715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566" name="Google Shape;566;p12"/>
            <p:cNvSpPr/>
            <p:nvPr/>
          </p:nvSpPr>
          <p:spPr>
            <a:xfrm>
              <a:off x="10001250" y="3726333"/>
              <a:ext cx="1019432" cy="849527"/>
            </a:xfrm>
            <a:prstGeom prst="rect">
              <a:avLst/>
            </a:prstGeom>
            <a:noFill/>
            <a:ln w="5715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567" name="Google Shape;567;p12"/>
            <p:cNvSpPr/>
            <p:nvPr/>
          </p:nvSpPr>
          <p:spPr>
            <a:xfrm>
              <a:off x="10001250" y="2876807"/>
              <a:ext cx="1019432" cy="849527"/>
            </a:xfrm>
            <a:prstGeom prst="rect">
              <a:avLst/>
            </a:prstGeom>
            <a:noFill/>
            <a:ln w="5715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grpSp>
      <p:graphicFrame>
        <p:nvGraphicFramePr>
          <p:cNvPr id="568" name="Google Shape;568;p12"/>
          <p:cNvGraphicFramePr/>
          <p:nvPr>
            <p:extLst>
              <p:ext uri="{D42A27DB-BD31-4B8C-83A1-F6EECF244321}">
                <p14:modId xmlns:p14="http://schemas.microsoft.com/office/powerpoint/2010/main" val="2483119407"/>
              </p:ext>
            </p:extLst>
          </p:nvPr>
        </p:nvGraphicFramePr>
        <p:xfrm>
          <a:off x="529447" y="1855470"/>
          <a:ext cx="2655700" cy="2965600"/>
        </p:xfrm>
        <a:graphic>
          <a:graphicData uri="http://schemas.openxmlformats.org/drawingml/2006/table">
            <a:tbl>
              <a:tblPr firstRow="1" bandRow="1">
                <a:noFill/>
                <a:tableStyleId>{CC2DA31A-4618-4C17-AE28-52D0B7E5B608}</a:tableStyleId>
              </a:tblPr>
              <a:tblGrid>
                <a:gridCol w="1705575">
                  <a:extLst>
                    <a:ext uri="{9D8B030D-6E8A-4147-A177-3AD203B41FA5}">
                      <a16:colId xmlns:a16="http://schemas.microsoft.com/office/drawing/2014/main" val="20000"/>
                    </a:ext>
                  </a:extLst>
                </a:gridCol>
                <a:gridCol w="950125">
                  <a:extLst>
                    <a:ext uri="{9D8B030D-6E8A-4147-A177-3AD203B41FA5}">
                      <a16:colId xmlns:a16="http://schemas.microsoft.com/office/drawing/2014/main" val="20001"/>
                    </a:ext>
                  </a:extLst>
                </a:gridCol>
              </a:tblGrid>
              <a:tr h="370700">
                <a:tc>
                  <a:txBody>
                    <a:bodyPr/>
                    <a:lstStyle/>
                    <a:p>
                      <a:pPr marL="0" marR="0" lvl="0" indent="0" algn="ctr" rtl="0">
                        <a:spcBef>
                          <a:spcPts val="0"/>
                        </a:spcBef>
                        <a:spcAft>
                          <a:spcPts val="0"/>
                        </a:spcAft>
                        <a:buNone/>
                      </a:pPr>
                      <a:r>
                        <a:rPr lang="ko-KR" sz="1100" b="0" i="0" u="none" strike="noStrike" cap="none" dirty="0">
                          <a:solidFill>
                            <a:srgbClr val="000000"/>
                          </a:solidFill>
                          <a:latin typeface="+mj-ea"/>
                          <a:ea typeface="+mj-ea"/>
                        </a:rPr>
                        <a:t>과태료 건수</a:t>
                      </a:r>
                      <a:endParaRPr sz="1100" b="1" i="0" u="none" strike="noStrike" cap="none" dirty="0">
                        <a:solidFill>
                          <a:srgbClr val="FFFFFF"/>
                        </a:solidFill>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2F2F2"/>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mj-ea"/>
                          <a:ea typeface="+mj-ea"/>
                          <a:cs typeface="Malgun Gothic"/>
                          <a:sym typeface="Malgun Gothic"/>
                        </a:rPr>
                        <a:t>1</a:t>
                      </a:r>
                      <a:endParaRPr sz="1100" b="1" i="0" u="none" strike="noStrike" cap="none" dirty="0">
                        <a:solidFill>
                          <a:srgbClr val="FFFFFF"/>
                        </a:solidFill>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370700">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부과액</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2F2F2"/>
                    </a:solidFill>
                  </a:tcPr>
                </a:tc>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0.995</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70700">
                <a:tc>
                  <a:txBody>
                    <a:bodyPr/>
                    <a:lstStyle/>
                    <a:p>
                      <a:pPr marL="0" marR="0" lvl="0" indent="0" algn="ctr" rtl="0">
                        <a:spcBef>
                          <a:spcPts val="0"/>
                        </a:spcBef>
                        <a:spcAft>
                          <a:spcPts val="0"/>
                        </a:spcAft>
                        <a:buNone/>
                      </a:pPr>
                      <a:r>
                        <a:rPr lang="ko-KR" sz="1100" i="0" u="none" strike="noStrike" cap="none" dirty="0">
                          <a:latin typeface="+mj-ea"/>
                          <a:ea typeface="+mj-ea"/>
                        </a:rPr>
                        <a:t>장애인 고용자수</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0.619</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extLst>
                  <a:ext uri="{0D108BD9-81ED-4DB2-BD59-A6C34878D82A}">
                    <a16:rowId xmlns:a16="http://schemas.microsoft.com/office/drawing/2014/main" val="10002"/>
                  </a:ext>
                </a:extLst>
              </a:tr>
              <a:tr h="370700">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복지시설</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0.477</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extLst>
                  <a:ext uri="{0D108BD9-81ED-4DB2-BD59-A6C34878D82A}">
                    <a16:rowId xmlns:a16="http://schemas.microsoft.com/office/drawing/2014/main" val="10003"/>
                  </a:ext>
                </a:extLst>
              </a:tr>
              <a:tr h="370700">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주차장</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0.373</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extLst>
                  <a:ext uri="{0D108BD9-81ED-4DB2-BD59-A6C34878D82A}">
                    <a16:rowId xmlns:a16="http://schemas.microsoft.com/office/drawing/2014/main" val="10004"/>
                  </a:ext>
                </a:extLst>
              </a:tr>
              <a:tr h="370700">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장애 인구수</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2F2F2"/>
                    </a:solidFill>
                  </a:tcPr>
                </a:tc>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0.271</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370700">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평균차량빈도</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2F2F2"/>
                    </a:solidFill>
                  </a:tcPr>
                </a:tc>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-0.155</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370700">
                <a:tc>
                  <a:txBody>
                    <a:bodyPr/>
                    <a:lstStyle/>
                    <a:p>
                      <a:pPr marL="0" marR="0" lvl="0" indent="0" algn="ctr" rtl="0">
                        <a:spcBef>
                          <a:spcPts val="0"/>
                        </a:spcBef>
                        <a:spcAft>
                          <a:spcPts val="0"/>
                        </a:spcAft>
                        <a:buNone/>
                      </a:pPr>
                      <a:r>
                        <a:rPr lang="ko-KR" sz="1100" i="0" u="none" strike="noStrike" cap="none" dirty="0">
                          <a:latin typeface="+mj-ea"/>
                          <a:ea typeface="+mj-ea"/>
                        </a:rPr>
                        <a:t>평균 도로혼잡도</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2F2F2"/>
                    </a:solidFill>
                  </a:tcPr>
                </a:tc>
                <a:tc>
                  <a:txBody>
                    <a:bodyPr/>
                    <a:lstStyle/>
                    <a:p>
                      <a:pPr marL="0" marR="0" lvl="0" indent="0" algn="ctr" rtl="0">
                        <a:spcBef>
                          <a:spcPts val="0"/>
                        </a:spcBef>
                        <a:spcAft>
                          <a:spcPts val="0"/>
                        </a:spcAft>
                        <a:buNone/>
                      </a:pPr>
                      <a:r>
                        <a:rPr lang="ko-KR" sz="1100" i="0" u="none" strike="noStrike" cap="none" dirty="0">
                          <a:latin typeface="+mj-ea"/>
                          <a:ea typeface="+mj-ea"/>
                          <a:cs typeface="Malgun Gothic"/>
                          <a:sym typeface="Malgun Gothic"/>
                        </a:rPr>
                        <a:t>-0.188</a:t>
                      </a:r>
                      <a:endParaRPr sz="1100" i="0" u="none" strike="noStrike" cap="none" dirty="0">
                        <a:latin typeface="+mj-ea"/>
                        <a:ea typeface="+mj-ea"/>
                      </a:endParaRPr>
                    </a:p>
                  </a:txBody>
                  <a:tcPr marL="45725" marR="45725" marT="22850" marB="2285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bl>
          </a:graphicData>
        </a:graphic>
      </p:graphicFrame>
      <p:sp>
        <p:nvSpPr>
          <p:cNvPr id="569" name="Google Shape;569;p12"/>
          <p:cNvSpPr txBox="1"/>
          <p:nvPr/>
        </p:nvSpPr>
        <p:spPr>
          <a:xfrm>
            <a:off x="489375" y="760150"/>
            <a:ext cx="8654700" cy="507900"/>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1000" b="1" dirty="0">
                <a:solidFill>
                  <a:srgbClr val="374151"/>
                </a:solidFill>
                <a:latin typeface="Malgun Gothic"/>
                <a:ea typeface="Malgun Gothic"/>
                <a:cs typeface="Malgun Gothic"/>
                <a:sym typeface="Malgun Gothic"/>
              </a:rPr>
              <a:t>피어슨 상관계수(Pearson correlation coefficient)</a:t>
            </a:r>
            <a:r>
              <a:rPr lang="ko-KR" sz="1000" dirty="0">
                <a:solidFill>
                  <a:srgbClr val="374151"/>
                </a:solidFill>
                <a:latin typeface="Malgun Gothic"/>
                <a:ea typeface="Malgun Gothic"/>
                <a:cs typeface="Malgun Gothic"/>
                <a:sym typeface="Malgun Gothic"/>
              </a:rPr>
              <a:t>는 두 변수 간의 선형적 관계의 강도와 방향을 나타내는 통계적인 측도이다.</a:t>
            </a:r>
            <a:endParaRPr sz="1000" dirty="0">
              <a:solidFill>
                <a:srgbClr val="374151"/>
              </a:solidFill>
              <a:latin typeface="Malgun Gothic"/>
              <a:ea typeface="Malgun Gothic"/>
              <a:cs typeface="Malgun Gothic"/>
              <a:sym typeface="Malgun Gothic"/>
            </a:endParaRPr>
          </a:p>
          <a:p>
            <a:pPr marL="0" marR="0" lvl="0" indent="0" algn="l" rtl="0">
              <a:spcBef>
                <a:spcPts val="0"/>
              </a:spcBef>
              <a:spcAft>
                <a:spcPts val="0"/>
              </a:spcAft>
              <a:buNone/>
            </a:pPr>
            <a:r>
              <a:rPr lang="ko-KR" sz="1000" dirty="0">
                <a:solidFill>
                  <a:srgbClr val="374151"/>
                </a:solidFill>
                <a:latin typeface="Malgun Gothic"/>
                <a:ea typeface="Malgun Gothic"/>
                <a:cs typeface="Malgun Gothic"/>
                <a:sym typeface="Malgun Gothic"/>
              </a:rPr>
              <a:t>이 계수는 -1에서 1 사이의 값을 가지며, 다음과 같은 의미를 갖는다.</a:t>
            </a:r>
            <a:endParaRPr dirty="0"/>
          </a:p>
          <a:p>
            <a:pPr marL="0" marR="0" lvl="0" indent="0" algn="l" rtl="0">
              <a:spcBef>
                <a:spcPts val="0"/>
              </a:spcBef>
              <a:spcAft>
                <a:spcPts val="0"/>
              </a:spcAft>
              <a:buNone/>
            </a:pPr>
            <a:r>
              <a:rPr lang="ko-KR" sz="1000" dirty="0">
                <a:solidFill>
                  <a:srgbClr val="374151"/>
                </a:solidFill>
                <a:latin typeface="Malgun Gothic"/>
                <a:ea typeface="Malgun Gothic"/>
                <a:cs typeface="Malgun Gothic"/>
                <a:sym typeface="Malgun Gothic"/>
              </a:rPr>
              <a:t>1에 가까우면 양의 선형 관계가 강함 / -1에 가까우면 음의 선형 관계가 강함 / 0에 가까우면 두 변수 간에 선형적인 관계가 적거나 없음</a:t>
            </a:r>
            <a:endParaRPr sz="1000" dirty="0">
              <a:solidFill>
                <a:srgbClr val="374151"/>
              </a:solidFill>
              <a:latin typeface="Malgun Gothic"/>
              <a:ea typeface="Malgun Gothic"/>
              <a:cs typeface="Malgun Gothic"/>
              <a:sym typeface="Malgun Gothic"/>
            </a:endParaRPr>
          </a:p>
        </p:txBody>
      </p:sp>
      <p:sp>
        <p:nvSpPr>
          <p:cNvPr id="570" name="Google Shape;570;p12"/>
          <p:cNvSpPr txBox="1"/>
          <p:nvPr/>
        </p:nvSpPr>
        <p:spPr>
          <a:xfrm>
            <a:off x="529447" y="1373343"/>
            <a:ext cx="7883033" cy="461665"/>
          </a:xfrm>
          <a:prstGeom prst="rect">
            <a:avLst/>
          </a:prstGeom>
          <a:solidFill>
            <a:srgbClr val="222A35"/>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dirty="0">
                <a:solidFill>
                  <a:schemeClr val="lt1"/>
                </a:solidFill>
                <a:latin typeface="Malgun Gothic"/>
                <a:ea typeface="Malgun Gothic"/>
                <a:cs typeface="Malgun Gothic"/>
                <a:sym typeface="Malgun Gothic"/>
              </a:rPr>
              <a:t>과태료건수와  상관계수가 높은 3개 변수 [장애인 고용자수, 복지지설, 주차장수] 를 추출 </a:t>
            </a:r>
            <a:endParaRPr sz="1200" b="1" dirty="0">
              <a:solidFill>
                <a:schemeClr val="lt1"/>
              </a:solidFill>
              <a:latin typeface="Malgun Gothic"/>
              <a:ea typeface="Malgun Gothic"/>
              <a:cs typeface="Malgun Gothic"/>
              <a:sym typeface="Malgun Gothic"/>
            </a:endParaRPr>
          </a:p>
          <a:p>
            <a:pPr marL="0" marR="0" lvl="0" indent="0" algn="l" rtl="0">
              <a:spcBef>
                <a:spcPts val="0"/>
              </a:spcBef>
              <a:spcAft>
                <a:spcPts val="0"/>
              </a:spcAft>
              <a:buNone/>
            </a:pPr>
            <a:r>
              <a:rPr lang="ko-KR" sz="1200" b="1" dirty="0">
                <a:solidFill>
                  <a:schemeClr val="lt1"/>
                </a:solidFill>
                <a:latin typeface="Malgun Gothic"/>
                <a:ea typeface="Malgun Gothic"/>
                <a:cs typeface="Malgun Gothic"/>
                <a:sym typeface="Malgun Gothic"/>
              </a:rPr>
              <a:t> (다중공선이 의심되는 부과액은 제외)</a:t>
            </a:r>
            <a:endParaRPr sz="1200" b="1" dirty="0">
              <a:solidFill>
                <a:schemeClr val="lt1"/>
              </a:solidFill>
              <a:latin typeface="Malgun Gothic"/>
              <a:ea typeface="Malgun Gothic"/>
              <a:cs typeface="Malgun Gothic"/>
              <a:sym typeface="Malgun Gothic"/>
            </a:endParaRPr>
          </a:p>
        </p:txBody>
      </p:sp>
      <p:sp>
        <p:nvSpPr>
          <p:cNvPr id="571" name="Google Shape;571;p12"/>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12</a:t>
            </a:r>
            <a:endParaRPr sz="1000" dirty="0">
              <a:solidFill>
                <a:schemeClr val="dk1"/>
              </a:solidFill>
              <a:latin typeface="Malgun Gothic"/>
              <a:ea typeface="Malgun Gothic"/>
              <a:cs typeface="Malgun Gothic"/>
              <a:sym typeface="Malgun Gothic"/>
            </a:endParaRPr>
          </a:p>
        </p:txBody>
      </p:sp>
      <p:sp>
        <p:nvSpPr>
          <p:cNvPr id="572" name="Google Shape;572;p12"/>
          <p:cNvSpPr txBox="1"/>
          <p:nvPr/>
        </p:nvSpPr>
        <p:spPr>
          <a:xfrm>
            <a:off x="414307" y="150680"/>
            <a:ext cx="44265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장애인 전용주차구역</a:t>
            </a:r>
            <a:r>
              <a:rPr lang="ko-KR" sz="700" dirty="0">
                <a:latin typeface="Malgun Gothic"/>
                <a:ea typeface="Malgun Gothic"/>
                <a:cs typeface="Malgun Gothic"/>
                <a:sym typeface="Malgun Gothic"/>
              </a:rPr>
              <a:t> </a:t>
            </a:r>
            <a:r>
              <a:rPr lang="ko-KR" sz="700" dirty="0">
                <a:solidFill>
                  <a:srgbClr val="000000"/>
                </a:solidFill>
                <a:latin typeface="Malgun Gothic"/>
                <a:ea typeface="Malgun Gothic"/>
                <a:cs typeface="Malgun Gothic"/>
                <a:sym typeface="Malgun Gothic"/>
              </a:rPr>
              <a:t>불법단속 </a:t>
            </a:r>
            <a:r>
              <a:rPr lang="ko-KR" sz="700" dirty="0">
                <a:latin typeface="Malgun Gothic"/>
                <a:ea typeface="Malgun Gothic"/>
                <a:cs typeface="Malgun Gothic"/>
                <a:sym typeface="Malgun Gothic"/>
              </a:rPr>
              <a:t>장치</a:t>
            </a:r>
            <a:r>
              <a:rPr lang="ko-KR" sz="700" dirty="0">
                <a:solidFill>
                  <a:srgbClr val="000000"/>
                </a:solidFill>
                <a:latin typeface="Malgun Gothic"/>
                <a:ea typeface="Malgun Gothic"/>
                <a:cs typeface="Malgun Gothic"/>
                <a:sym typeface="Malgun Gothic"/>
              </a:rPr>
              <a:t> </a:t>
            </a:r>
            <a:r>
              <a:rPr lang="ko-KR" sz="700" dirty="0">
                <a:latin typeface="Malgun Gothic"/>
                <a:ea typeface="Malgun Gothic"/>
                <a:cs typeface="Malgun Gothic"/>
                <a:sym typeface="Malgun Gothic"/>
              </a:rPr>
              <a:t>최적의 입지</a:t>
            </a:r>
            <a:r>
              <a:rPr lang="ko-KR" sz="700" dirty="0">
                <a:solidFill>
                  <a:srgbClr val="000000"/>
                </a:solidFill>
                <a:latin typeface="Malgun Gothic"/>
                <a:ea typeface="Malgun Gothic"/>
                <a:cs typeface="Malgun Gothic"/>
                <a:sym typeface="Malgun Gothic"/>
              </a:rPr>
              <a:t> 선정  </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13"/>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579" name="Google Shape;579;p13"/>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3-2. 상관관계와 p-value 분석을 통한 연관성 도출</a:t>
            </a:r>
            <a:endParaRPr sz="1600" b="1" dirty="0">
              <a:solidFill>
                <a:schemeClr val="dk1"/>
              </a:solidFill>
              <a:latin typeface="Malgun Gothic"/>
              <a:ea typeface="Malgun Gothic"/>
              <a:cs typeface="Malgun Gothic"/>
              <a:sym typeface="Malgun Gothic"/>
            </a:endParaRPr>
          </a:p>
        </p:txBody>
      </p:sp>
      <p:grpSp>
        <p:nvGrpSpPr>
          <p:cNvPr id="580" name="Google Shape;580;p13"/>
          <p:cNvGrpSpPr/>
          <p:nvPr/>
        </p:nvGrpSpPr>
        <p:grpSpPr>
          <a:xfrm>
            <a:off x="2" y="306967"/>
            <a:ext cx="399559" cy="169606"/>
            <a:chOff x="0" y="1894446"/>
            <a:chExt cx="799118" cy="339211"/>
          </a:xfrm>
        </p:grpSpPr>
        <p:sp>
          <p:nvSpPr>
            <p:cNvPr id="581" name="Google Shape;581;p13"/>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582" name="Google Shape;582;p13"/>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cxnSp>
        <p:nvCxnSpPr>
          <p:cNvPr id="583" name="Google Shape;583;p13"/>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584" name="Google Shape;584;p13"/>
          <p:cNvCxnSpPr/>
          <p:nvPr/>
        </p:nvCxnSpPr>
        <p:spPr>
          <a:xfrm>
            <a:off x="4983480" y="401142"/>
            <a:ext cx="2796540" cy="0"/>
          </a:xfrm>
          <a:prstGeom prst="straightConnector1">
            <a:avLst/>
          </a:prstGeom>
          <a:noFill/>
          <a:ln w="9525" cap="flat" cmpd="sng">
            <a:solidFill>
              <a:srgbClr val="A5A5A5"/>
            </a:solidFill>
            <a:prstDash val="solid"/>
            <a:miter lim="800000"/>
            <a:headEnd type="none" w="sm" len="sm"/>
            <a:tailEnd type="none" w="sm" len="sm"/>
          </a:ln>
        </p:spPr>
      </p:cxnSp>
      <p:grpSp>
        <p:nvGrpSpPr>
          <p:cNvPr id="585" name="Google Shape;585;p13"/>
          <p:cNvGrpSpPr/>
          <p:nvPr/>
        </p:nvGrpSpPr>
        <p:grpSpPr>
          <a:xfrm>
            <a:off x="7833682" y="286144"/>
            <a:ext cx="1051965" cy="240818"/>
            <a:chOff x="7833682" y="286144"/>
            <a:chExt cx="1051965" cy="240818"/>
          </a:xfrm>
        </p:grpSpPr>
        <p:sp>
          <p:nvSpPr>
            <p:cNvPr id="586" name="Google Shape;586;p13"/>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algun Gothic"/>
                <a:ea typeface="Malgun Gothic"/>
                <a:cs typeface="Malgun Gothic"/>
                <a:sym typeface="Malgun Gothic"/>
              </a:endParaRPr>
            </a:p>
          </p:txBody>
        </p:sp>
        <p:pic>
          <p:nvPicPr>
            <p:cNvPr id="587" name="Google Shape;587;p13"/>
            <p:cNvPicPr preferRelativeResize="0"/>
            <p:nvPr/>
          </p:nvPicPr>
          <p:blipFill rotWithShape="1">
            <a:blip r:embed="rId3">
              <a:alphaModFix/>
            </a:blip>
            <a:srcRect/>
            <a:stretch/>
          </p:blipFill>
          <p:spPr>
            <a:xfrm>
              <a:off x="7933414" y="348491"/>
              <a:ext cx="824373" cy="103526"/>
            </a:xfrm>
            <a:prstGeom prst="rect">
              <a:avLst/>
            </a:prstGeom>
            <a:noFill/>
            <a:ln>
              <a:noFill/>
            </a:ln>
          </p:spPr>
        </p:pic>
      </p:grpSp>
      <p:sp>
        <p:nvSpPr>
          <p:cNvPr id="588" name="Google Shape;588;p13"/>
          <p:cNvSpPr txBox="1"/>
          <p:nvPr/>
        </p:nvSpPr>
        <p:spPr>
          <a:xfrm>
            <a:off x="502919" y="1076173"/>
            <a:ext cx="7749541" cy="261610"/>
          </a:xfrm>
          <a:prstGeom prst="rect">
            <a:avLst/>
          </a:prstGeom>
          <a:solidFill>
            <a:srgbClr val="0C0C0C"/>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100" b="1" dirty="0">
                <a:solidFill>
                  <a:schemeClr val="lt1"/>
                </a:solidFill>
                <a:latin typeface="Malgun Gothic"/>
                <a:ea typeface="Malgun Gothic"/>
                <a:cs typeface="Malgun Gothic"/>
                <a:sym typeface="Malgun Gothic"/>
              </a:rPr>
              <a:t>가설 1 - 장애인 고용자수와 과태료건수의 상관관계 </a:t>
            </a:r>
            <a:r>
              <a:rPr lang="en-US" altLang="ko-KR" sz="1100" b="1" dirty="0">
                <a:solidFill>
                  <a:schemeClr val="lt1"/>
                </a:solidFill>
                <a:latin typeface="Malgun Gothic"/>
                <a:ea typeface="Malgun Gothic"/>
                <a:cs typeface="Malgun Gothic"/>
                <a:sym typeface="Wingdings" panose="05000000000000000000" pitchFamily="2" charset="2"/>
              </a:rPr>
              <a:t></a:t>
            </a:r>
            <a:r>
              <a:rPr lang="ko-KR" sz="1100" b="1" dirty="0">
                <a:solidFill>
                  <a:schemeClr val="lt1"/>
                </a:solidFill>
                <a:latin typeface="Malgun Gothic"/>
                <a:ea typeface="Malgun Gothic"/>
                <a:cs typeface="Malgun Gothic"/>
                <a:sym typeface="Malgun Gothic"/>
              </a:rPr>
              <a:t>  </a:t>
            </a:r>
            <a:r>
              <a:rPr lang="ko-KR" sz="1100" b="1" dirty="0">
                <a:solidFill>
                  <a:srgbClr val="FFFF00"/>
                </a:solidFill>
                <a:latin typeface="Malgun Gothic"/>
                <a:ea typeface="Malgun Gothic"/>
                <a:cs typeface="Malgun Gothic"/>
                <a:sym typeface="Malgun Gothic"/>
              </a:rPr>
              <a:t>장애인 고용자수와 과태료건수 사이에는 상관관계가 있다.</a:t>
            </a:r>
            <a:endParaRPr dirty="0"/>
          </a:p>
        </p:txBody>
      </p:sp>
      <p:sp>
        <p:nvSpPr>
          <p:cNvPr id="589" name="Google Shape;589;p13"/>
          <p:cNvSpPr txBox="1"/>
          <p:nvPr/>
        </p:nvSpPr>
        <p:spPr>
          <a:xfrm>
            <a:off x="502919" y="1368263"/>
            <a:ext cx="8288281" cy="769401"/>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ko-KR" sz="1100" b="0" i="0" u="none" strike="noStrike" cap="none" dirty="0">
                <a:solidFill>
                  <a:schemeClr val="dk1"/>
                </a:solidFill>
                <a:latin typeface="Malgun Gothic"/>
                <a:ea typeface="Malgun Gothic"/>
                <a:cs typeface="Malgun Gothic"/>
                <a:sym typeface="Malgun Gothic"/>
              </a:rPr>
              <a:t>'장애인고용자수'와 '과태료건수' 간의 </a:t>
            </a:r>
            <a:r>
              <a:rPr lang="ko-KR" sz="1100" b="1" i="0" u="none" strike="noStrike" cap="none" dirty="0">
                <a:solidFill>
                  <a:srgbClr val="FF0000"/>
                </a:solidFill>
                <a:latin typeface="Malgun Gothic"/>
                <a:ea typeface="Malgun Gothic"/>
                <a:cs typeface="Malgun Gothic"/>
                <a:sym typeface="Malgun Gothic"/>
              </a:rPr>
              <a:t>피어슨 상관 계수는 약 0.619</a:t>
            </a:r>
            <a:r>
              <a:rPr lang="ko-KR" sz="1100" b="0" i="0" u="none" strike="noStrike" cap="none" dirty="0">
                <a:solidFill>
                  <a:schemeClr val="dk1"/>
                </a:solidFill>
                <a:latin typeface="Malgun Gothic"/>
                <a:ea typeface="Malgun Gothic"/>
                <a:cs typeface="Malgun Gothic"/>
                <a:sym typeface="Malgun Gothic"/>
              </a:rPr>
              <a:t>로, 이는 두 변수 사이에 중간에서 강한 양의 상관관계가 있음을 나타</a:t>
            </a:r>
            <a:r>
              <a:rPr lang="ko-KR" sz="1100" dirty="0">
                <a:solidFill>
                  <a:schemeClr val="dk1"/>
                </a:solidFill>
                <a:latin typeface="Malgun Gothic"/>
                <a:ea typeface="Malgun Gothic"/>
                <a:cs typeface="Malgun Gothic"/>
                <a:sym typeface="Malgun Gothic"/>
              </a:rPr>
              <a:t>낸</a:t>
            </a:r>
            <a:r>
              <a:rPr lang="ko-KR" sz="1100" b="0" i="0" u="none" strike="noStrike" cap="none" dirty="0">
                <a:solidFill>
                  <a:schemeClr val="dk1"/>
                </a:solidFill>
                <a:latin typeface="Malgun Gothic"/>
                <a:ea typeface="Malgun Gothic"/>
                <a:cs typeface="Malgun Gothic"/>
                <a:sym typeface="Malgun Gothic"/>
              </a:rPr>
              <a:t>다. </a:t>
            </a:r>
            <a:endParaRPr dirty="0"/>
          </a:p>
          <a:p>
            <a:pPr marL="0" marR="0" lvl="1" indent="0" algn="l" rtl="0">
              <a:spcBef>
                <a:spcPts val="0"/>
              </a:spcBef>
              <a:spcAft>
                <a:spcPts val="0"/>
              </a:spcAft>
              <a:buNone/>
            </a:pPr>
            <a:r>
              <a:rPr lang="en-US" altLang="ko-KR" sz="1100" b="1" dirty="0">
                <a:solidFill>
                  <a:srgbClr val="FF0000"/>
                </a:solidFill>
                <a:latin typeface="Malgun Gothic"/>
                <a:ea typeface="Malgun Gothic"/>
                <a:cs typeface="Malgun Gothic"/>
                <a:sym typeface="Malgun Gothic"/>
              </a:rPr>
              <a:t>p</a:t>
            </a:r>
            <a:r>
              <a:rPr lang="en-US" altLang="ko-KR" sz="1100" b="1" i="0" u="none" strike="noStrike" cap="none" dirty="0">
                <a:solidFill>
                  <a:srgbClr val="FF0000"/>
                </a:solidFill>
                <a:latin typeface="Malgun Gothic"/>
                <a:ea typeface="Malgun Gothic"/>
                <a:cs typeface="Malgun Gothic"/>
                <a:sym typeface="Malgun Gothic"/>
              </a:rPr>
              <a:t>-</a:t>
            </a:r>
            <a:r>
              <a:rPr lang="ko-KR" sz="1100" b="1" i="0" u="none" strike="noStrike" cap="none" dirty="0">
                <a:solidFill>
                  <a:srgbClr val="FF0000"/>
                </a:solidFill>
                <a:latin typeface="Malgun Gothic"/>
                <a:ea typeface="Malgun Gothic"/>
                <a:cs typeface="Malgun Gothic"/>
                <a:sym typeface="Malgun Gothic"/>
              </a:rPr>
              <a:t>value는 약 0.00097</a:t>
            </a:r>
            <a:r>
              <a:rPr lang="ko-KR" sz="1100" b="0" i="0" u="none" strike="noStrike" cap="none" dirty="0">
                <a:solidFill>
                  <a:schemeClr val="dk1"/>
                </a:solidFill>
                <a:latin typeface="Malgun Gothic"/>
                <a:ea typeface="Malgun Gothic"/>
                <a:cs typeface="Malgun Gothic"/>
                <a:sym typeface="Malgun Gothic"/>
              </a:rPr>
              <a:t>로, 일반적으로 사용되는 유의수준 0.05보다 작다. </a:t>
            </a:r>
            <a:endParaRPr lang="en-US" altLang="ko-KR" sz="1100" dirty="0">
              <a:solidFill>
                <a:schemeClr val="dk1"/>
              </a:solidFill>
              <a:latin typeface="Malgun Gothic"/>
              <a:ea typeface="Malgun Gothic"/>
              <a:cs typeface="Malgun Gothic"/>
              <a:sym typeface="Malgun Gothic"/>
            </a:endParaRPr>
          </a:p>
          <a:p>
            <a:pPr marL="0" marR="0" lvl="1" indent="0" algn="l" rtl="0">
              <a:spcBef>
                <a:spcPts val="0"/>
              </a:spcBef>
              <a:spcAft>
                <a:spcPts val="0"/>
              </a:spcAft>
              <a:buNone/>
            </a:pPr>
            <a:r>
              <a:rPr lang="ko-KR" sz="1100" b="0" i="0" u="none" strike="noStrike" cap="none" dirty="0">
                <a:solidFill>
                  <a:schemeClr val="dk1"/>
                </a:solidFill>
                <a:latin typeface="Malgun Gothic"/>
                <a:ea typeface="Malgun Gothic"/>
                <a:cs typeface="Malgun Gothic"/>
                <a:sym typeface="Malgun Gothic"/>
              </a:rPr>
              <a:t>이는 '장애인고용자수'와 '과태료건수' 간의 상관관계가 통계적으로 유의미하다는 것을 의미</a:t>
            </a:r>
            <a:r>
              <a:rPr lang="ko-KR" sz="1100" dirty="0">
                <a:solidFill>
                  <a:schemeClr val="dk1"/>
                </a:solidFill>
                <a:latin typeface="Malgun Gothic"/>
                <a:ea typeface="Malgun Gothic"/>
                <a:cs typeface="Malgun Gothic"/>
                <a:sym typeface="Malgun Gothic"/>
              </a:rPr>
              <a:t>한</a:t>
            </a:r>
            <a:r>
              <a:rPr lang="ko-KR" sz="1100" b="0" i="0" u="none" strike="noStrike" cap="none" dirty="0">
                <a:solidFill>
                  <a:schemeClr val="dk1"/>
                </a:solidFill>
                <a:latin typeface="Malgun Gothic"/>
                <a:ea typeface="Malgun Gothic"/>
                <a:cs typeface="Malgun Gothic"/>
                <a:sym typeface="Malgun Gothic"/>
              </a:rPr>
              <a:t>다.</a:t>
            </a:r>
            <a:endParaRPr dirty="0"/>
          </a:p>
        </p:txBody>
      </p:sp>
      <p:sp>
        <p:nvSpPr>
          <p:cNvPr id="590" name="Google Shape;590;p13"/>
          <p:cNvSpPr txBox="1"/>
          <p:nvPr/>
        </p:nvSpPr>
        <p:spPr>
          <a:xfrm>
            <a:off x="502919" y="2393740"/>
            <a:ext cx="7749541" cy="261610"/>
          </a:xfrm>
          <a:prstGeom prst="rect">
            <a:avLst/>
          </a:prstGeom>
          <a:solidFill>
            <a:srgbClr val="0C0C0C"/>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100" b="1" dirty="0">
                <a:solidFill>
                  <a:schemeClr val="lt1"/>
                </a:solidFill>
                <a:latin typeface="Malgun Gothic"/>
                <a:ea typeface="Malgun Gothic"/>
                <a:cs typeface="Malgun Gothic"/>
                <a:sym typeface="Malgun Gothic"/>
              </a:rPr>
              <a:t>가설 2 - 주차장 수와 과태료건수의 관계</a:t>
            </a:r>
            <a:r>
              <a:rPr lang="en-US" altLang="ko-KR" sz="1100" b="1" dirty="0">
                <a:solidFill>
                  <a:schemeClr val="lt1"/>
                </a:solidFill>
                <a:latin typeface="Malgun Gothic"/>
                <a:ea typeface="Malgun Gothic"/>
                <a:cs typeface="Malgun Gothic"/>
                <a:sym typeface="Malgun Gothic"/>
              </a:rPr>
              <a:t> </a:t>
            </a:r>
            <a:r>
              <a:rPr lang="en-US" altLang="ko-KR" sz="1100" b="1" dirty="0">
                <a:solidFill>
                  <a:schemeClr val="lt1"/>
                </a:solidFill>
                <a:latin typeface="Malgun Gothic"/>
                <a:ea typeface="Malgun Gothic"/>
                <a:cs typeface="Malgun Gothic"/>
                <a:sym typeface="Wingdings" panose="05000000000000000000" pitchFamily="2" charset="2"/>
              </a:rPr>
              <a:t> </a:t>
            </a:r>
            <a:r>
              <a:rPr lang="ko-KR" sz="1100" b="1" dirty="0">
                <a:solidFill>
                  <a:srgbClr val="FFFF00"/>
                </a:solidFill>
                <a:latin typeface="Malgun Gothic"/>
                <a:ea typeface="Malgun Gothic"/>
                <a:cs typeface="Malgun Gothic"/>
                <a:sym typeface="Malgun Gothic"/>
              </a:rPr>
              <a:t>주차장 수의 증가가 과태료건수와 관련이 없다</a:t>
            </a:r>
            <a:endParaRPr sz="1100" dirty="0">
              <a:solidFill>
                <a:srgbClr val="FFFF00"/>
              </a:solidFill>
              <a:latin typeface="Malgun Gothic"/>
              <a:ea typeface="Malgun Gothic"/>
              <a:cs typeface="Malgun Gothic"/>
              <a:sym typeface="Malgun Gothic"/>
            </a:endParaRPr>
          </a:p>
        </p:txBody>
      </p:sp>
      <p:sp>
        <p:nvSpPr>
          <p:cNvPr id="591" name="Google Shape;591;p13"/>
          <p:cNvSpPr txBox="1"/>
          <p:nvPr/>
        </p:nvSpPr>
        <p:spPr>
          <a:xfrm>
            <a:off x="662939" y="2655350"/>
            <a:ext cx="7818121" cy="769441"/>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ko-KR" sz="1100" b="0" i="0" u="none" strike="noStrike" cap="none" dirty="0">
                <a:solidFill>
                  <a:schemeClr val="dk1"/>
                </a:solidFill>
                <a:latin typeface="Malgun Gothic"/>
                <a:ea typeface="Malgun Gothic"/>
                <a:cs typeface="Malgun Gothic"/>
                <a:sym typeface="Malgun Gothic"/>
              </a:rPr>
              <a:t>'주차장' 수와 '과태료건수' 간의 </a:t>
            </a:r>
            <a:r>
              <a:rPr lang="ko-KR" sz="1100" b="1" i="0" u="none" strike="noStrike" cap="none" dirty="0">
                <a:solidFill>
                  <a:srgbClr val="FF0000"/>
                </a:solidFill>
                <a:latin typeface="Malgun Gothic"/>
                <a:ea typeface="Malgun Gothic"/>
                <a:cs typeface="Malgun Gothic"/>
                <a:sym typeface="Malgun Gothic"/>
              </a:rPr>
              <a:t>피어슨 상관 계수는 약 0.373으로</a:t>
            </a:r>
            <a:r>
              <a:rPr lang="ko-KR" sz="1100" b="0" i="0" u="none" strike="noStrike" cap="none" dirty="0">
                <a:solidFill>
                  <a:schemeClr val="dk1"/>
                </a:solidFill>
                <a:latin typeface="Malgun Gothic"/>
                <a:ea typeface="Malgun Gothic"/>
                <a:cs typeface="Malgun Gothic"/>
                <a:sym typeface="Malgun Gothic"/>
              </a:rPr>
              <a:t>, 이는 두 변수 사이에 중간 정도의 양의 상관관계가 있음을 나타</a:t>
            </a:r>
            <a:r>
              <a:rPr lang="ko-KR" sz="1100" dirty="0">
                <a:solidFill>
                  <a:schemeClr val="dk1"/>
                </a:solidFill>
                <a:latin typeface="Malgun Gothic"/>
                <a:ea typeface="Malgun Gothic"/>
                <a:cs typeface="Malgun Gothic"/>
                <a:sym typeface="Malgun Gothic"/>
              </a:rPr>
              <a:t>낸</a:t>
            </a:r>
            <a:r>
              <a:rPr lang="ko-KR" sz="1100" b="0" i="0" u="none" strike="noStrike" cap="none" dirty="0">
                <a:solidFill>
                  <a:schemeClr val="dk1"/>
                </a:solidFill>
                <a:latin typeface="Malgun Gothic"/>
                <a:ea typeface="Malgun Gothic"/>
                <a:cs typeface="Malgun Gothic"/>
                <a:sym typeface="Malgun Gothic"/>
              </a:rPr>
              <a:t>다. </a:t>
            </a:r>
            <a:endParaRPr dirty="0"/>
          </a:p>
          <a:p>
            <a:pPr marL="0" marR="0" lvl="1" indent="0" algn="l" rtl="0">
              <a:spcBef>
                <a:spcPts val="0"/>
              </a:spcBef>
              <a:spcAft>
                <a:spcPts val="0"/>
              </a:spcAft>
              <a:buNone/>
            </a:pPr>
            <a:r>
              <a:rPr lang="ko-KR" sz="1100" b="1" i="0" u="none" strike="noStrike" cap="none" dirty="0">
                <a:solidFill>
                  <a:srgbClr val="FF0000"/>
                </a:solidFill>
                <a:latin typeface="Malgun Gothic"/>
                <a:ea typeface="Malgun Gothic"/>
                <a:cs typeface="Malgun Gothic"/>
                <a:sym typeface="Malgun Gothic"/>
              </a:rPr>
              <a:t>p-value는 약 0.067</a:t>
            </a:r>
            <a:r>
              <a:rPr lang="ko-KR" sz="1100" b="0" i="0" u="none" strike="noStrike" cap="none" dirty="0">
                <a:solidFill>
                  <a:schemeClr val="dk1"/>
                </a:solidFill>
                <a:latin typeface="Malgun Gothic"/>
                <a:ea typeface="Malgun Gothic"/>
                <a:cs typeface="Malgun Gothic"/>
                <a:sym typeface="Malgun Gothic"/>
              </a:rPr>
              <a:t>로, 일반적으로 사용되는 유의수준 0.05보다 </a:t>
            </a:r>
            <a:r>
              <a:rPr lang="ko-KR" altLang="en-US" sz="1100" dirty="0">
                <a:solidFill>
                  <a:schemeClr val="dk1"/>
                </a:solidFill>
                <a:latin typeface="Malgun Gothic"/>
                <a:ea typeface="Malgun Gothic"/>
                <a:cs typeface="Malgun Gothic"/>
                <a:sym typeface="Malgun Gothic"/>
              </a:rPr>
              <a:t>크다</a:t>
            </a:r>
            <a:r>
              <a:rPr lang="en-US" altLang="ko-KR" sz="1100" dirty="0">
                <a:solidFill>
                  <a:schemeClr val="dk1"/>
                </a:solidFill>
                <a:latin typeface="Malgun Gothic"/>
                <a:ea typeface="Malgun Gothic"/>
                <a:cs typeface="Malgun Gothic"/>
                <a:sym typeface="Malgun Gothic"/>
              </a:rPr>
              <a:t>.</a:t>
            </a:r>
            <a:r>
              <a:rPr lang="ko-KR" sz="1100" b="0" i="0" u="none" strike="noStrike" cap="none" dirty="0">
                <a:solidFill>
                  <a:schemeClr val="dk1"/>
                </a:solidFill>
                <a:latin typeface="Malgun Gothic"/>
                <a:ea typeface="Malgun Gothic"/>
                <a:cs typeface="Malgun Gothic"/>
                <a:sym typeface="Malgun Gothic"/>
              </a:rPr>
              <a:t> </a:t>
            </a:r>
            <a:endParaRPr lang="en-US" altLang="ko-KR" sz="1100" b="0" i="0" u="none" strike="noStrike" cap="none" dirty="0">
              <a:solidFill>
                <a:schemeClr val="dk1"/>
              </a:solidFill>
              <a:latin typeface="Malgun Gothic"/>
              <a:ea typeface="Malgun Gothic"/>
              <a:cs typeface="Malgun Gothic"/>
              <a:sym typeface="Malgun Gothic"/>
            </a:endParaRPr>
          </a:p>
          <a:p>
            <a:pPr marL="0" marR="0" lvl="1" indent="0" algn="l" rtl="0">
              <a:spcBef>
                <a:spcPts val="0"/>
              </a:spcBef>
              <a:spcAft>
                <a:spcPts val="0"/>
              </a:spcAft>
              <a:buNone/>
            </a:pPr>
            <a:r>
              <a:rPr lang="ko-KR" sz="1100" b="0" i="0" u="none" strike="noStrike" cap="none" dirty="0">
                <a:solidFill>
                  <a:schemeClr val="dk1"/>
                </a:solidFill>
                <a:latin typeface="Malgun Gothic"/>
                <a:ea typeface="Malgun Gothic"/>
                <a:cs typeface="Malgun Gothic"/>
                <a:sym typeface="Malgun Gothic"/>
              </a:rPr>
              <a:t>이는 '주차장' 수와 '과태료건수' 간의 상관관계가 통계적으로 유의미하지 않다는 것을 의미</a:t>
            </a:r>
            <a:r>
              <a:rPr lang="ko-KR" sz="1100" dirty="0">
                <a:solidFill>
                  <a:schemeClr val="dk1"/>
                </a:solidFill>
                <a:latin typeface="Malgun Gothic"/>
                <a:ea typeface="Malgun Gothic"/>
                <a:cs typeface="Malgun Gothic"/>
                <a:sym typeface="Malgun Gothic"/>
              </a:rPr>
              <a:t>한</a:t>
            </a:r>
            <a:r>
              <a:rPr lang="ko-KR" sz="1100" b="0" i="0" u="none" strike="noStrike" cap="none" dirty="0">
                <a:solidFill>
                  <a:schemeClr val="dk1"/>
                </a:solidFill>
                <a:latin typeface="Malgun Gothic"/>
                <a:ea typeface="Malgun Gothic"/>
                <a:cs typeface="Malgun Gothic"/>
                <a:sym typeface="Malgun Gothic"/>
              </a:rPr>
              <a:t>다.</a:t>
            </a:r>
            <a:endParaRPr dirty="0"/>
          </a:p>
        </p:txBody>
      </p:sp>
      <p:sp>
        <p:nvSpPr>
          <p:cNvPr id="592" name="Google Shape;592;p13"/>
          <p:cNvSpPr txBox="1"/>
          <p:nvPr/>
        </p:nvSpPr>
        <p:spPr>
          <a:xfrm>
            <a:off x="502919" y="3711307"/>
            <a:ext cx="7749541" cy="261610"/>
          </a:xfrm>
          <a:prstGeom prst="rect">
            <a:avLst/>
          </a:prstGeom>
          <a:solidFill>
            <a:srgbClr val="0C0C0C"/>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100" b="1" dirty="0">
                <a:solidFill>
                  <a:schemeClr val="lt1"/>
                </a:solidFill>
                <a:latin typeface="Malgun Gothic"/>
                <a:ea typeface="Malgun Gothic"/>
                <a:cs typeface="Malgun Gothic"/>
                <a:sym typeface="Malgun Gothic"/>
              </a:rPr>
              <a:t>가설 3 - 복지시설 수와 과태료건수의 관계 </a:t>
            </a:r>
            <a:r>
              <a:rPr lang="en-US" altLang="ko-KR" sz="1100" b="1" dirty="0">
                <a:solidFill>
                  <a:schemeClr val="lt1"/>
                </a:solidFill>
                <a:latin typeface="Malgun Gothic"/>
                <a:ea typeface="Malgun Gothic"/>
                <a:cs typeface="Malgun Gothic"/>
                <a:sym typeface="Wingdings" panose="05000000000000000000" pitchFamily="2" charset="2"/>
              </a:rPr>
              <a:t> </a:t>
            </a:r>
            <a:r>
              <a:rPr lang="ko-KR" sz="1100" b="1" dirty="0">
                <a:solidFill>
                  <a:srgbClr val="FFFF00"/>
                </a:solidFill>
                <a:latin typeface="Malgun Gothic"/>
                <a:ea typeface="Malgun Gothic"/>
                <a:cs typeface="Malgun Gothic"/>
                <a:sym typeface="Malgun Gothic"/>
              </a:rPr>
              <a:t>복지시설 수와 과태료건수 사이에는 상관관계가 있다.</a:t>
            </a:r>
            <a:endParaRPr dirty="0"/>
          </a:p>
        </p:txBody>
      </p:sp>
      <p:sp>
        <p:nvSpPr>
          <p:cNvPr id="593" name="Google Shape;593;p13"/>
          <p:cNvSpPr txBox="1"/>
          <p:nvPr/>
        </p:nvSpPr>
        <p:spPr>
          <a:xfrm>
            <a:off x="662939" y="3972917"/>
            <a:ext cx="7818121" cy="76940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100" dirty="0">
                <a:solidFill>
                  <a:schemeClr val="dk1"/>
                </a:solidFill>
                <a:latin typeface="Malgun Gothic"/>
                <a:ea typeface="Malgun Gothic"/>
                <a:cs typeface="Malgun Gothic"/>
                <a:sym typeface="Malgun Gothic"/>
              </a:rPr>
              <a:t> '복지시설' 수와 '과태료건수' 간의 </a:t>
            </a:r>
            <a:r>
              <a:rPr lang="ko-KR" sz="1100" b="1" dirty="0">
                <a:solidFill>
                  <a:srgbClr val="FF0000"/>
                </a:solidFill>
                <a:latin typeface="Malgun Gothic"/>
                <a:ea typeface="Malgun Gothic"/>
                <a:cs typeface="Malgun Gothic"/>
                <a:sym typeface="Malgun Gothic"/>
              </a:rPr>
              <a:t>피어슨 상관 계수는 약 0.478로</a:t>
            </a:r>
            <a:r>
              <a:rPr lang="ko-KR" sz="1100" dirty="0">
                <a:solidFill>
                  <a:schemeClr val="dk1"/>
                </a:solidFill>
                <a:latin typeface="Malgun Gothic"/>
                <a:ea typeface="Malgun Gothic"/>
                <a:cs typeface="Malgun Gothic"/>
                <a:sym typeface="Malgun Gothic"/>
              </a:rPr>
              <a:t>, 이는 두 변수 사이에 중간 정도의 양의 상관관계가 있음을 나타낸다.</a:t>
            </a:r>
            <a:r>
              <a:rPr lang="en-US" altLang="ko-KR" sz="1100" dirty="0">
                <a:solidFill>
                  <a:schemeClr val="dk1"/>
                </a:solidFill>
                <a:latin typeface="Malgun Gothic"/>
                <a:ea typeface="Malgun Gothic"/>
                <a:cs typeface="Malgun Gothic"/>
                <a:sym typeface="Malgun Gothic"/>
              </a:rPr>
              <a:t> </a:t>
            </a:r>
          </a:p>
          <a:p>
            <a:pPr marL="0" marR="0" lvl="0" indent="0" algn="l" rtl="0">
              <a:spcBef>
                <a:spcPts val="0"/>
              </a:spcBef>
              <a:spcAft>
                <a:spcPts val="0"/>
              </a:spcAft>
              <a:buNone/>
            </a:pPr>
            <a:r>
              <a:rPr lang="ko-KR" sz="1100" b="1" dirty="0">
                <a:solidFill>
                  <a:srgbClr val="FF0000"/>
                </a:solidFill>
                <a:latin typeface="Malgun Gothic"/>
                <a:ea typeface="Malgun Gothic"/>
                <a:cs typeface="Malgun Gothic"/>
                <a:sym typeface="Malgun Gothic"/>
              </a:rPr>
              <a:t>p-value는 약 0.0157</a:t>
            </a:r>
            <a:r>
              <a:rPr lang="ko-KR" sz="1100" dirty="0">
                <a:solidFill>
                  <a:schemeClr val="dk1"/>
                </a:solidFill>
                <a:latin typeface="Malgun Gothic"/>
                <a:ea typeface="Malgun Gothic"/>
                <a:cs typeface="Malgun Gothic"/>
                <a:sym typeface="Malgun Gothic"/>
              </a:rPr>
              <a:t>로, 이 역시 일반적으로 사용되는 유의수준 0.05보다 작</a:t>
            </a:r>
            <a:r>
              <a:rPr lang="ko-KR" altLang="en-US" sz="1100" dirty="0">
                <a:solidFill>
                  <a:schemeClr val="dk1"/>
                </a:solidFill>
                <a:latin typeface="Malgun Gothic"/>
                <a:ea typeface="Malgun Gothic"/>
                <a:cs typeface="Malgun Gothic"/>
                <a:sym typeface="Malgun Gothic"/>
              </a:rPr>
              <a:t>다</a:t>
            </a:r>
            <a:r>
              <a:rPr lang="en-US" altLang="ko-KR" sz="1100" dirty="0">
                <a:solidFill>
                  <a:schemeClr val="dk1"/>
                </a:solidFill>
                <a:latin typeface="Malgun Gothic"/>
                <a:ea typeface="Malgun Gothic"/>
                <a:cs typeface="Malgun Gothic"/>
                <a:sym typeface="Malgun Gothic"/>
              </a:rPr>
              <a:t>.</a:t>
            </a:r>
          </a:p>
          <a:p>
            <a:pPr marL="0" marR="0" lvl="0" indent="0" algn="l" rtl="0">
              <a:spcBef>
                <a:spcPts val="0"/>
              </a:spcBef>
              <a:spcAft>
                <a:spcPts val="0"/>
              </a:spcAft>
              <a:buNone/>
            </a:pPr>
            <a:r>
              <a:rPr lang="ko-KR" sz="1100" dirty="0">
                <a:solidFill>
                  <a:schemeClr val="dk1"/>
                </a:solidFill>
                <a:latin typeface="Malgun Gothic"/>
                <a:ea typeface="Malgun Gothic"/>
                <a:cs typeface="Malgun Gothic"/>
                <a:sym typeface="Malgun Gothic"/>
              </a:rPr>
              <a:t>이는 '복지시설' 수와 '과태료건수' 간의 상관관계가 통계적으로 유의미하다는 것을 의미한다.</a:t>
            </a:r>
            <a:endParaRPr dirty="0"/>
          </a:p>
        </p:txBody>
      </p:sp>
      <p:sp>
        <p:nvSpPr>
          <p:cNvPr id="594" name="Google Shape;594;p13"/>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13</a:t>
            </a:r>
            <a:endParaRPr sz="1000" dirty="0">
              <a:solidFill>
                <a:schemeClr val="dk1"/>
              </a:solidFill>
              <a:latin typeface="Malgun Gothic"/>
              <a:ea typeface="Malgun Gothic"/>
              <a:cs typeface="Malgun Gothic"/>
              <a:sym typeface="Malgun Gothic"/>
            </a:endParaRPr>
          </a:p>
        </p:txBody>
      </p:sp>
      <p:sp>
        <p:nvSpPr>
          <p:cNvPr id="595" name="Google Shape;595;p13"/>
          <p:cNvSpPr txBox="1"/>
          <p:nvPr/>
        </p:nvSpPr>
        <p:spPr>
          <a:xfrm>
            <a:off x="414307" y="150680"/>
            <a:ext cx="44265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장애인 전용주차구역</a:t>
            </a:r>
            <a:r>
              <a:rPr lang="ko-KR" sz="700" dirty="0">
                <a:latin typeface="Malgun Gothic"/>
                <a:ea typeface="Malgun Gothic"/>
                <a:cs typeface="Malgun Gothic"/>
                <a:sym typeface="Malgun Gothic"/>
              </a:rPr>
              <a:t> </a:t>
            </a:r>
            <a:r>
              <a:rPr lang="ko-KR" sz="700" dirty="0">
                <a:solidFill>
                  <a:srgbClr val="000000"/>
                </a:solidFill>
                <a:latin typeface="Malgun Gothic"/>
                <a:ea typeface="Malgun Gothic"/>
                <a:cs typeface="Malgun Gothic"/>
                <a:sym typeface="Malgun Gothic"/>
              </a:rPr>
              <a:t>불법단속 </a:t>
            </a:r>
            <a:r>
              <a:rPr lang="ko-KR" sz="700" dirty="0">
                <a:latin typeface="Malgun Gothic"/>
                <a:ea typeface="Malgun Gothic"/>
                <a:cs typeface="Malgun Gothic"/>
                <a:sym typeface="Malgun Gothic"/>
              </a:rPr>
              <a:t>장치</a:t>
            </a:r>
            <a:r>
              <a:rPr lang="ko-KR" sz="700" dirty="0">
                <a:solidFill>
                  <a:srgbClr val="000000"/>
                </a:solidFill>
                <a:latin typeface="Malgun Gothic"/>
                <a:ea typeface="Malgun Gothic"/>
                <a:cs typeface="Malgun Gothic"/>
                <a:sym typeface="Malgun Gothic"/>
              </a:rPr>
              <a:t> </a:t>
            </a:r>
            <a:r>
              <a:rPr lang="ko-KR" sz="700" dirty="0">
                <a:latin typeface="Malgun Gothic"/>
                <a:ea typeface="Malgun Gothic"/>
                <a:cs typeface="Malgun Gothic"/>
                <a:sym typeface="Malgun Gothic"/>
              </a:rPr>
              <a:t>최적의 입지</a:t>
            </a:r>
            <a:r>
              <a:rPr lang="ko-KR" sz="700" dirty="0">
                <a:solidFill>
                  <a:srgbClr val="000000"/>
                </a:solidFill>
                <a:latin typeface="Malgun Gothic"/>
                <a:ea typeface="Malgun Gothic"/>
                <a:cs typeface="Malgun Gothic"/>
                <a:sym typeface="Malgun Gothic"/>
              </a:rPr>
              <a:t> 선정  </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14"/>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602" name="Google Shape;602;p14"/>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3-3. K-means 군집화를 통한 단속 우전 지역 선정</a:t>
            </a:r>
            <a:endParaRPr sz="1600" b="1" dirty="0">
              <a:solidFill>
                <a:schemeClr val="dk1"/>
              </a:solidFill>
              <a:latin typeface="Malgun Gothic"/>
              <a:ea typeface="Malgun Gothic"/>
              <a:cs typeface="Malgun Gothic"/>
              <a:sym typeface="Malgun Gothic"/>
            </a:endParaRPr>
          </a:p>
        </p:txBody>
      </p:sp>
      <p:grpSp>
        <p:nvGrpSpPr>
          <p:cNvPr id="603" name="Google Shape;603;p14"/>
          <p:cNvGrpSpPr/>
          <p:nvPr/>
        </p:nvGrpSpPr>
        <p:grpSpPr>
          <a:xfrm>
            <a:off x="2" y="306967"/>
            <a:ext cx="399559" cy="169606"/>
            <a:chOff x="0" y="1894446"/>
            <a:chExt cx="799118" cy="339211"/>
          </a:xfrm>
        </p:grpSpPr>
        <p:sp>
          <p:nvSpPr>
            <p:cNvPr id="604" name="Google Shape;604;p14"/>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605" name="Google Shape;605;p14"/>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cxnSp>
        <p:nvCxnSpPr>
          <p:cNvPr id="606" name="Google Shape;606;p14"/>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607" name="Google Shape;607;p14"/>
          <p:cNvCxnSpPr/>
          <p:nvPr/>
        </p:nvCxnSpPr>
        <p:spPr>
          <a:xfrm>
            <a:off x="4983480" y="401142"/>
            <a:ext cx="2796540" cy="0"/>
          </a:xfrm>
          <a:prstGeom prst="straightConnector1">
            <a:avLst/>
          </a:prstGeom>
          <a:noFill/>
          <a:ln w="9525" cap="flat" cmpd="sng">
            <a:solidFill>
              <a:srgbClr val="A5A5A5"/>
            </a:solidFill>
            <a:prstDash val="solid"/>
            <a:miter lim="800000"/>
            <a:headEnd type="none" w="sm" len="sm"/>
            <a:tailEnd type="none" w="sm" len="sm"/>
          </a:ln>
        </p:spPr>
      </p:cxnSp>
      <p:grpSp>
        <p:nvGrpSpPr>
          <p:cNvPr id="608" name="Google Shape;608;p14"/>
          <p:cNvGrpSpPr/>
          <p:nvPr/>
        </p:nvGrpSpPr>
        <p:grpSpPr>
          <a:xfrm>
            <a:off x="7833682" y="286144"/>
            <a:ext cx="1051965" cy="240818"/>
            <a:chOff x="7833682" y="286144"/>
            <a:chExt cx="1051965" cy="240818"/>
          </a:xfrm>
        </p:grpSpPr>
        <p:sp>
          <p:nvSpPr>
            <p:cNvPr id="609" name="Google Shape;609;p14"/>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algun Gothic"/>
                <a:ea typeface="Malgun Gothic"/>
                <a:cs typeface="Malgun Gothic"/>
                <a:sym typeface="Malgun Gothic"/>
              </a:endParaRPr>
            </a:p>
          </p:txBody>
        </p:sp>
        <p:pic>
          <p:nvPicPr>
            <p:cNvPr id="610" name="Google Shape;610;p14"/>
            <p:cNvPicPr preferRelativeResize="0"/>
            <p:nvPr/>
          </p:nvPicPr>
          <p:blipFill rotWithShape="1">
            <a:blip r:embed="rId3">
              <a:alphaModFix/>
            </a:blip>
            <a:srcRect/>
            <a:stretch/>
          </p:blipFill>
          <p:spPr>
            <a:xfrm>
              <a:off x="7933414" y="348491"/>
              <a:ext cx="824373" cy="103526"/>
            </a:xfrm>
            <a:prstGeom prst="rect">
              <a:avLst/>
            </a:prstGeom>
            <a:noFill/>
            <a:ln>
              <a:noFill/>
            </a:ln>
          </p:spPr>
        </p:pic>
      </p:grpSp>
      <p:pic>
        <p:nvPicPr>
          <p:cNvPr id="611" name="Google Shape;611;p14"/>
          <p:cNvPicPr preferRelativeResize="0"/>
          <p:nvPr/>
        </p:nvPicPr>
        <p:blipFill rotWithShape="1">
          <a:blip r:embed="rId4">
            <a:alphaModFix/>
          </a:blip>
          <a:srcRect/>
          <a:stretch/>
        </p:blipFill>
        <p:spPr>
          <a:xfrm>
            <a:off x="0" y="705221"/>
            <a:ext cx="9144000" cy="642112"/>
          </a:xfrm>
          <a:prstGeom prst="rect">
            <a:avLst/>
          </a:prstGeom>
          <a:noFill/>
          <a:ln>
            <a:noFill/>
          </a:ln>
        </p:spPr>
      </p:pic>
      <p:pic>
        <p:nvPicPr>
          <p:cNvPr id="612" name="Google Shape;612;p14" descr="텍스트, 지도이(가) 표시된 사진&#10;&#10;자동 생성된 설명"/>
          <p:cNvPicPr preferRelativeResize="0"/>
          <p:nvPr/>
        </p:nvPicPr>
        <p:blipFill rotWithShape="1">
          <a:blip r:embed="rId5">
            <a:alphaModFix/>
          </a:blip>
          <a:srcRect t="6323"/>
          <a:stretch/>
        </p:blipFill>
        <p:spPr>
          <a:xfrm>
            <a:off x="350520" y="1823750"/>
            <a:ext cx="3971037" cy="2492350"/>
          </a:xfrm>
          <a:prstGeom prst="rect">
            <a:avLst/>
          </a:prstGeom>
          <a:noFill/>
          <a:ln w="9525" cap="flat" cmpd="sng">
            <a:solidFill>
              <a:srgbClr val="A5A5A5"/>
            </a:solidFill>
            <a:prstDash val="solid"/>
            <a:round/>
            <a:headEnd type="none" w="sm" len="sm"/>
            <a:tailEnd type="none" w="sm" len="sm"/>
          </a:ln>
        </p:spPr>
      </p:pic>
      <p:sp>
        <p:nvSpPr>
          <p:cNvPr id="613" name="Google Shape;613;p14"/>
          <p:cNvSpPr txBox="1"/>
          <p:nvPr/>
        </p:nvSpPr>
        <p:spPr>
          <a:xfrm>
            <a:off x="4501019" y="1820939"/>
            <a:ext cx="3215548" cy="415498"/>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1200" dirty="0">
                <a:solidFill>
                  <a:schemeClr val="dk1"/>
                </a:solidFill>
                <a:latin typeface="Malgun Gothic"/>
                <a:ea typeface="Malgun Gothic"/>
                <a:cs typeface="Malgun Gothic"/>
                <a:sym typeface="Malgun Gothic"/>
              </a:rPr>
              <a:t>고용자수와 복지시설이 가장 상관관계가 높아 클러스터 1에 해당하는 6개 자치구 선정</a:t>
            </a:r>
            <a:endParaRPr sz="1200" dirty="0">
              <a:solidFill>
                <a:schemeClr val="dk1"/>
              </a:solidFill>
              <a:latin typeface="Malgun Gothic"/>
              <a:ea typeface="Malgun Gothic"/>
              <a:cs typeface="Malgun Gothic"/>
              <a:sym typeface="Malgun Gothic"/>
            </a:endParaRPr>
          </a:p>
        </p:txBody>
      </p:sp>
      <p:sp>
        <p:nvSpPr>
          <p:cNvPr id="614" name="Google Shape;614;p14"/>
          <p:cNvSpPr txBox="1"/>
          <p:nvPr/>
        </p:nvSpPr>
        <p:spPr>
          <a:xfrm>
            <a:off x="4500893" y="2570410"/>
            <a:ext cx="4265811" cy="2446824"/>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1200" b="1" dirty="0">
                <a:solidFill>
                  <a:srgbClr val="7F7F7F"/>
                </a:solidFill>
                <a:latin typeface="Malgun Gothic"/>
                <a:ea typeface="Malgun Gothic"/>
                <a:cs typeface="Malgun Gothic"/>
                <a:sym typeface="Malgun Gothic"/>
              </a:rPr>
              <a:t>클러스터 0에 해당</a:t>
            </a:r>
            <a:endParaRPr sz="1200" b="1" dirty="0">
              <a:solidFill>
                <a:srgbClr val="7F7F7F"/>
              </a:solidFill>
              <a:latin typeface="Malgun Gothic"/>
              <a:ea typeface="Malgun Gothic"/>
              <a:cs typeface="Malgun Gothic"/>
              <a:sym typeface="Malgun Gothic"/>
            </a:endParaRPr>
          </a:p>
          <a:p>
            <a:pPr marL="0" marR="0" lvl="0" indent="0" algn="l" rtl="0">
              <a:spcBef>
                <a:spcPts val="0"/>
              </a:spcBef>
              <a:spcAft>
                <a:spcPts val="0"/>
              </a:spcAft>
              <a:buNone/>
            </a:pPr>
            <a:r>
              <a:rPr lang="ko-KR" sz="1200" b="1" dirty="0">
                <a:solidFill>
                  <a:srgbClr val="1E1E1E"/>
                </a:solidFill>
                <a:latin typeface="Malgun Gothic"/>
                <a:ea typeface="Malgun Gothic"/>
                <a:cs typeface="Malgun Gothic"/>
                <a:sym typeface="Malgun Gothic"/>
              </a:rPr>
              <a:t>['동작구', '영등포구', '구로구', '양천구', '노원구', '도봉구', '강북구', '성북구', '중랑구', '동대문구']</a:t>
            </a:r>
            <a:endParaRPr sz="18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endParaRPr sz="1200" b="1"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r>
              <a:rPr lang="ko-KR" sz="1200" b="1" dirty="0">
                <a:solidFill>
                  <a:srgbClr val="FF0000"/>
                </a:solidFill>
                <a:latin typeface="Malgun Gothic"/>
                <a:ea typeface="Malgun Gothic"/>
                <a:cs typeface="Malgun Gothic"/>
                <a:sym typeface="Malgun Gothic"/>
              </a:rPr>
              <a:t>클러스터 1에 해당</a:t>
            </a:r>
            <a:endParaRPr sz="1200" b="1" dirty="0">
              <a:solidFill>
                <a:srgbClr val="FF0000"/>
              </a:solidFill>
              <a:latin typeface="Malgun Gothic"/>
              <a:ea typeface="Malgun Gothic"/>
              <a:cs typeface="Malgun Gothic"/>
              <a:sym typeface="Malgun Gothic"/>
            </a:endParaRPr>
          </a:p>
          <a:p>
            <a:pPr marL="0" marR="0" lvl="0" indent="0" algn="l" rtl="0">
              <a:spcBef>
                <a:spcPts val="0"/>
              </a:spcBef>
              <a:spcAft>
                <a:spcPts val="0"/>
              </a:spcAft>
              <a:buNone/>
            </a:pPr>
            <a:r>
              <a:rPr lang="ko-KR" sz="1200" b="1" dirty="0">
                <a:solidFill>
                  <a:srgbClr val="000000"/>
                </a:solidFill>
                <a:latin typeface="Malgun Gothic"/>
                <a:ea typeface="Malgun Gothic"/>
                <a:cs typeface="Malgun Gothic"/>
                <a:sym typeface="Malgun Gothic"/>
              </a:rPr>
              <a:t>['강동구', '송파구', '강남구', '관악구', '강서구', '은평구’]</a:t>
            </a:r>
            <a:endParaRPr sz="18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endParaRPr sz="1200" b="1"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r>
              <a:rPr lang="ko-KR" sz="1200" b="1" dirty="0">
                <a:solidFill>
                  <a:srgbClr val="F08080"/>
                </a:solidFill>
                <a:latin typeface="Malgun Gothic"/>
                <a:ea typeface="Malgun Gothic"/>
                <a:cs typeface="Malgun Gothic"/>
                <a:sym typeface="Malgun Gothic"/>
              </a:rPr>
              <a:t>클러스터 2에 해당</a:t>
            </a:r>
            <a:endParaRPr sz="1200" b="1" dirty="0">
              <a:solidFill>
                <a:srgbClr val="F08080"/>
              </a:solidFill>
              <a:latin typeface="Malgun Gothic"/>
              <a:ea typeface="Malgun Gothic"/>
              <a:cs typeface="Malgun Gothic"/>
              <a:sym typeface="Malgun Gothic"/>
            </a:endParaRPr>
          </a:p>
          <a:p>
            <a:pPr marL="0" marR="0" lvl="0" indent="0" algn="l" rtl="0">
              <a:spcBef>
                <a:spcPts val="0"/>
              </a:spcBef>
              <a:spcAft>
                <a:spcPts val="0"/>
              </a:spcAft>
              <a:buNone/>
            </a:pPr>
            <a:r>
              <a:rPr lang="ko-KR" sz="1200" b="1" i="0" dirty="0">
                <a:solidFill>
                  <a:srgbClr val="1E1E1E"/>
                </a:solidFill>
                <a:latin typeface="Malgun Gothic"/>
                <a:ea typeface="Malgun Gothic"/>
                <a:cs typeface="Malgun Gothic"/>
                <a:sym typeface="Malgun Gothic"/>
              </a:rPr>
              <a:t>['서초구', '금천구', '마포구', '서대문구', '광진구', '성동구', '용산구', '중구', '종로구']</a:t>
            </a:r>
            <a:endParaRPr dirty="0"/>
          </a:p>
          <a:p>
            <a:pPr marL="0" marR="0" lvl="0" indent="0" algn="l" rtl="0">
              <a:spcBef>
                <a:spcPts val="0"/>
              </a:spcBef>
              <a:spcAft>
                <a:spcPts val="0"/>
              </a:spcAft>
              <a:buNone/>
            </a:pPr>
            <a:br>
              <a:rPr lang="ko-KR" sz="1200" b="0" i="0" dirty="0">
                <a:solidFill>
                  <a:schemeClr val="dk1"/>
                </a:solidFill>
                <a:latin typeface="Malgun Gothic"/>
                <a:ea typeface="Malgun Gothic"/>
                <a:cs typeface="Malgun Gothic"/>
                <a:sym typeface="Malgun Gothic"/>
              </a:rPr>
            </a:br>
            <a:endParaRPr sz="1200" b="1"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endParaRPr sz="1200" b="1" dirty="0">
              <a:solidFill>
                <a:schemeClr val="dk1"/>
              </a:solidFill>
              <a:latin typeface="Malgun Gothic"/>
              <a:ea typeface="Malgun Gothic"/>
              <a:cs typeface="Malgun Gothic"/>
              <a:sym typeface="Malgun Gothic"/>
            </a:endParaRPr>
          </a:p>
        </p:txBody>
      </p:sp>
      <p:sp>
        <p:nvSpPr>
          <p:cNvPr id="615" name="Google Shape;615;p14"/>
          <p:cNvSpPr txBox="1"/>
          <p:nvPr/>
        </p:nvSpPr>
        <p:spPr>
          <a:xfrm>
            <a:off x="826650" y="1549525"/>
            <a:ext cx="3414900" cy="230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b="1" dirty="0">
                <a:solidFill>
                  <a:schemeClr val="dk1"/>
                </a:solidFill>
                <a:latin typeface="Malgun Gothic"/>
                <a:ea typeface="Malgun Gothic"/>
                <a:cs typeface="Malgun Gothic"/>
                <a:sym typeface="Malgun Gothic"/>
              </a:rPr>
              <a:t>서울시 자치구별 K-means 클러스팅 결과(군집 개수=3)</a:t>
            </a:r>
            <a:endParaRPr sz="900" b="1" dirty="0">
              <a:solidFill>
                <a:schemeClr val="dk1"/>
              </a:solidFill>
              <a:latin typeface="Malgun Gothic"/>
              <a:ea typeface="Malgun Gothic"/>
              <a:cs typeface="Malgun Gothic"/>
              <a:sym typeface="Malgun Gothic"/>
            </a:endParaRPr>
          </a:p>
        </p:txBody>
      </p:sp>
      <p:sp>
        <p:nvSpPr>
          <p:cNvPr id="616" name="Google Shape;616;p14"/>
          <p:cNvSpPr/>
          <p:nvPr/>
        </p:nvSpPr>
        <p:spPr>
          <a:xfrm>
            <a:off x="826650" y="2417004"/>
            <a:ext cx="144021" cy="168812"/>
          </a:xfrm>
          <a:prstGeom prst="roundRect">
            <a:avLst>
              <a:gd name="adj" fmla="val 16667"/>
            </a:avLst>
          </a:prstGeom>
          <a:solidFill>
            <a:srgbClr val="F0808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highlight>
                <a:srgbClr val="F08080"/>
              </a:highlight>
              <a:latin typeface="Malgun Gothic"/>
              <a:ea typeface="Malgun Gothic"/>
              <a:cs typeface="Malgun Gothic"/>
              <a:sym typeface="Malgun Gothic"/>
            </a:endParaRPr>
          </a:p>
        </p:txBody>
      </p:sp>
      <p:grpSp>
        <p:nvGrpSpPr>
          <p:cNvPr id="617" name="Google Shape;617;p14"/>
          <p:cNvGrpSpPr/>
          <p:nvPr/>
        </p:nvGrpSpPr>
        <p:grpSpPr>
          <a:xfrm>
            <a:off x="826650" y="2158680"/>
            <a:ext cx="799615" cy="230832"/>
            <a:chOff x="826650" y="1898422"/>
            <a:chExt cx="799615" cy="230832"/>
          </a:xfrm>
        </p:grpSpPr>
        <p:sp>
          <p:nvSpPr>
            <p:cNvPr id="618" name="Google Shape;618;p14"/>
            <p:cNvSpPr/>
            <p:nvPr/>
          </p:nvSpPr>
          <p:spPr>
            <a:xfrm>
              <a:off x="826650" y="1927273"/>
              <a:ext cx="144021" cy="168812"/>
            </a:xfrm>
            <a:prstGeom prst="roundRect">
              <a:avLst>
                <a:gd name="adj" fmla="val 16667"/>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619" name="Google Shape;619;p14"/>
            <p:cNvSpPr txBox="1"/>
            <p:nvPr/>
          </p:nvSpPr>
          <p:spPr>
            <a:xfrm>
              <a:off x="922226" y="1898422"/>
              <a:ext cx="704039"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dirty="0">
                  <a:solidFill>
                    <a:schemeClr val="dk1"/>
                  </a:solidFill>
                  <a:latin typeface="Malgun Gothic"/>
                  <a:ea typeface="Malgun Gothic"/>
                  <a:cs typeface="Malgun Gothic"/>
                  <a:sym typeface="Malgun Gothic"/>
                </a:rPr>
                <a:t>클러스터1</a:t>
              </a:r>
              <a:endParaRPr sz="900" dirty="0">
                <a:solidFill>
                  <a:schemeClr val="dk1"/>
                </a:solidFill>
                <a:latin typeface="Malgun Gothic"/>
                <a:ea typeface="Malgun Gothic"/>
                <a:cs typeface="Malgun Gothic"/>
                <a:sym typeface="Malgun Gothic"/>
              </a:endParaRPr>
            </a:p>
          </p:txBody>
        </p:sp>
      </p:grpSp>
      <p:sp>
        <p:nvSpPr>
          <p:cNvPr id="620" name="Google Shape;620;p14"/>
          <p:cNvSpPr txBox="1"/>
          <p:nvPr/>
        </p:nvSpPr>
        <p:spPr>
          <a:xfrm>
            <a:off x="922226" y="2385994"/>
            <a:ext cx="710451"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dirty="0">
                <a:solidFill>
                  <a:schemeClr val="dk1"/>
                </a:solidFill>
                <a:latin typeface="Malgun Gothic"/>
                <a:ea typeface="Malgun Gothic"/>
                <a:cs typeface="Malgun Gothic"/>
                <a:sym typeface="Malgun Gothic"/>
              </a:rPr>
              <a:t>클러스터2</a:t>
            </a:r>
            <a:endParaRPr sz="900" dirty="0">
              <a:solidFill>
                <a:schemeClr val="dk1"/>
              </a:solidFill>
              <a:latin typeface="Malgun Gothic"/>
              <a:ea typeface="Malgun Gothic"/>
              <a:cs typeface="Malgun Gothic"/>
              <a:sym typeface="Malgun Gothic"/>
            </a:endParaRPr>
          </a:p>
        </p:txBody>
      </p:sp>
      <p:sp>
        <p:nvSpPr>
          <p:cNvPr id="621" name="Google Shape;621;p14"/>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14</a:t>
            </a:r>
            <a:endParaRPr sz="1000" dirty="0">
              <a:solidFill>
                <a:schemeClr val="dk1"/>
              </a:solidFill>
              <a:latin typeface="Malgun Gothic"/>
              <a:ea typeface="Malgun Gothic"/>
              <a:cs typeface="Malgun Gothic"/>
              <a:sym typeface="Malgun Gothic"/>
            </a:endParaRPr>
          </a:p>
        </p:txBody>
      </p:sp>
      <p:grpSp>
        <p:nvGrpSpPr>
          <p:cNvPr id="622" name="Google Shape;622;p14"/>
          <p:cNvGrpSpPr/>
          <p:nvPr/>
        </p:nvGrpSpPr>
        <p:grpSpPr>
          <a:xfrm>
            <a:off x="826650" y="1930562"/>
            <a:ext cx="806027" cy="230832"/>
            <a:chOff x="826650" y="2138253"/>
            <a:chExt cx="806027" cy="230832"/>
          </a:xfrm>
        </p:grpSpPr>
        <p:sp>
          <p:nvSpPr>
            <p:cNvPr id="623" name="Google Shape;623;p14"/>
            <p:cNvSpPr/>
            <p:nvPr/>
          </p:nvSpPr>
          <p:spPr>
            <a:xfrm>
              <a:off x="826650" y="2172138"/>
              <a:ext cx="144021" cy="168812"/>
            </a:xfrm>
            <a:prstGeom prst="roundRect">
              <a:avLst>
                <a:gd name="adj" fmla="val 16667"/>
              </a:avLst>
            </a:prstGeom>
            <a:solidFill>
              <a:srgbClr val="80808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624" name="Google Shape;624;p14"/>
            <p:cNvSpPr txBox="1"/>
            <p:nvPr/>
          </p:nvSpPr>
          <p:spPr>
            <a:xfrm>
              <a:off x="922226" y="2138253"/>
              <a:ext cx="710451"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dirty="0">
                  <a:solidFill>
                    <a:schemeClr val="dk1"/>
                  </a:solidFill>
                  <a:latin typeface="Malgun Gothic"/>
                  <a:ea typeface="Malgun Gothic"/>
                  <a:cs typeface="Malgun Gothic"/>
                  <a:sym typeface="Malgun Gothic"/>
                </a:rPr>
                <a:t>클러스터0</a:t>
              </a:r>
              <a:endParaRPr sz="900" dirty="0">
                <a:solidFill>
                  <a:schemeClr val="dk1"/>
                </a:solidFill>
                <a:latin typeface="Malgun Gothic"/>
                <a:ea typeface="Malgun Gothic"/>
                <a:cs typeface="Malgun Gothic"/>
                <a:sym typeface="Malgun Gothic"/>
              </a:endParaRPr>
            </a:p>
          </p:txBody>
        </p:sp>
      </p:grpSp>
      <p:sp>
        <p:nvSpPr>
          <p:cNvPr id="625" name="Google Shape;625;p14"/>
          <p:cNvSpPr txBox="1"/>
          <p:nvPr/>
        </p:nvSpPr>
        <p:spPr>
          <a:xfrm>
            <a:off x="414307" y="150680"/>
            <a:ext cx="44265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장애인 전용주차구역</a:t>
            </a:r>
            <a:r>
              <a:rPr lang="ko-KR" sz="700" dirty="0">
                <a:latin typeface="Malgun Gothic"/>
                <a:ea typeface="Malgun Gothic"/>
                <a:cs typeface="Malgun Gothic"/>
                <a:sym typeface="Malgun Gothic"/>
              </a:rPr>
              <a:t> </a:t>
            </a:r>
            <a:r>
              <a:rPr lang="ko-KR" sz="700" dirty="0">
                <a:solidFill>
                  <a:srgbClr val="000000"/>
                </a:solidFill>
                <a:latin typeface="Malgun Gothic"/>
                <a:ea typeface="Malgun Gothic"/>
                <a:cs typeface="Malgun Gothic"/>
                <a:sym typeface="Malgun Gothic"/>
              </a:rPr>
              <a:t>불법단속 </a:t>
            </a:r>
            <a:r>
              <a:rPr lang="ko-KR" sz="700" dirty="0">
                <a:latin typeface="Malgun Gothic"/>
                <a:ea typeface="Malgun Gothic"/>
                <a:cs typeface="Malgun Gothic"/>
                <a:sym typeface="Malgun Gothic"/>
              </a:rPr>
              <a:t>장치</a:t>
            </a:r>
            <a:r>
              <a:rPr lang="ko-KR" sz="700" dirty="0">
                <a:solidFill>
                  <a:srgbClr val="000000"/>
                </a:solidFill>
                <a:latin typeface="Malgun Gothic"/>
                <a:ea typeface="Malgun Gothic"/>
                <a:cs typeface="Malgun Gothic"/>
                <a:sym typeface="Malgun Gothic"/>
              </a:rPr>
              <a:t> </a:t>
            </a:r>
            <a:r>
              <a:rPr lang="ko-KR" sz="700" dirty="0">
                <a:latin typeface="Malgun Gothic"/>
                <a:ea typeface="Malgun Gothic"/>
                <a:cs typeface="Malgun Gothic"/>
                <a:sym typeface="Malgun Gothic"/>
              </a:rPr>
              <a:t>최적의 입지</a:t>
            </a:r>
            <a:r>
              <a:rPr lang="ko-KR" sz="700" dirty="0">
                <a:solidFill>
                  <a:srgbClr val="000000"/>
                </a:solidFill>
                <a:latin typeface="Malgun Gothic"/>
                <a:ea typeface="Malgun Gothic"/>
                <a:cs typeface="Malgun Gothic"/>
                <a:sym typeface="Malgun Gothic"/>
              </a:rPr>
              <a:t> 선정  </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15"/>
          <p:cNvSpPr/>
          <p:nvPr/>
        </p:nvSpPr>
        <p:spPr>
          <a:xfrm>
            <a:off x="414307" y="1361807"/>
            <a:ext cx="8420204" cy="1205326"/>
          </a:xfrm>
          <a:prstGeom prst="rect">
            <a:avLst/>
          </a:prstGeom>
          <a:solidFill>
            <a:srgbClr val="1E1E1E"/>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632" name="Google Shape;632;p15"/>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633" name="Google Shape;633;p15"/>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3-3. K-means 군집화를 통한 단속 우전 지역 선정</a:t>
            </a:r>
            <a:endParaRPr sz="1600" b="1" dirty="0">
              <a:solidFill>
                <a:schemeClr val="dk1"/>
              </a:solidFill>
              <a:latin typeface="Malgun Gothic"/>
              <a:ea typeface="Malgun Gothic"/>
              <a:cs typeface="Malgun Gothic"/>
              <a:sym typeface="Malgun Gothic"/>
            </a:endParaRPr>
          </a:p>
        </p:txBody>
      </p:sp>
      <p:grpSp>
        <p:nvGrpSpPr>
          <p:cNvPr id="634" name="Google Shape;634;p15"/>
          <p:cNvGrpSpPr/>
          <p:nvPr/>
        </p:nvGrpSpPr>
        <p:grpSpPr>
          <a:xfrm>
            <a:off x="2" y="306967"/>
            <a:ext cx="399559" cy="169606"/>
            <a:chOff x="0" y="1894446"/>
            <a:chExt cx="799118" cy="339211"/>
          </a:xfrm>
        </p:grpSpPr>
        <p:sp>
          <p:nvSpPr>
            <p:cNvPr id="635" name="Google Shape;635;p15"/>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636" name="Google Shape;636;p15"/>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cxnSp>
        <p:nvCxnSpPr>
          <p:cNvPr id="637" name="Google Shape;637;p15"/>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638" name="Google Shape;638;p15"/>
          <p:cNvCxnSpPr/>
          <p:nvPr/>
        </p:nvCxnSpPr>
        <p:spPr>
          <a:xfrm>
            <a:off x="4983480" y="401142"/>
            <a:ext cx="2796540" cy="0"/>
          </a:xfrm>
          <a:prstGeom prst="straightConnector1">
            <a:avLst/>
          </a:prstGeom>
          <a:noFill/>
          <a:ln w="9525" cap="flat" cmpd="sng">
            <a:solidFill>
              <a:srgbClr val="A5A5A5"/>
            </a:solidFill>
            <a:prstDash val="solid"/>
            <a:miter lim="800000"/>
            <a:headEnd type="none" w="sm" len="sm"/>
            <a:tailEnd type="none" w="sm" len="sm"/>
          </a:ln>
        </p:spPr>
      </p:cxnSp>
      <p:grpSp>
        <p:nvGrpSpPr>
          <p:cNvPr id="639" name="Google Shape;639;p15"/>
          <p:cNvGrpSpPr/>
          <p:nvPr/>
        </p:nvGrpSpPr>
        <p:grpSpPr>
          <a:xfrm>
            <a:off x="7833682" y="286144"/>
            <a:ext cx="1051965" cy="240818"/>
            <a:chOff x="7833682" y="286144"/>
            <a:chExt cx="1051965" cy="240818"/>
          </a:xfrm>
        </p:grpSpPr>
        <p:sp>
          <p:nvSpPr>
            <p:cNvPr id="640" name="Google Shape;640;p15"/>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algun Gothic"/>
                <a:ea typeface="Malgun Gothic"/>
                <a:cs typeface="Malgun Gothic"/>
                <a:sym typeface="Malgun Gothic"/>
              </a:endParaRPr>
            </a:p>
          </p:txBody>
        </p:sp>
        <p:pic>
          <p:nvPicPr>
            <p:cNvPr id="641" name="Google Shape;641;p15"/>
            <p:cNvPicPr preferRelativeResize="0"/>
            <p:nvPr/>
          </p:nvPicPr>
          <p:blipFill rotWithShape="1">
            <a:blip r:embed="rId3">
              <a:alphaModFix/>
            </a:blip>
            <a:srcRect/>
            <a:stretch/>
          </p:blipFill>
          <p:spPr>
            <a:xfrm>
              <a:off x="7933414" y="348491"/>
              <a:ext cx="824373" cy="103526"/>
            </a:xfrm>
            <a:prstGeom prst="rect">
              <a:avLst/>
            </a:prstGeom>
            <a:noFill/>
            <a:ln>
              <a:noFill/>
            </a:ln>
          </p:spPr>
        </p:pic>
      </p:grpSp>
      <p:sp>
        <p:nvSpPr>
          <p:cNvPr id="642" name="Google Shape;642;p15"/>
          <p:cNvSpPr txBox="1"/>
          <p:nvPr/>
        </p:nvSpPr>
        <p:spPr>
          <a:xfrm>
            <a:off x="414307" y="150680"/>
            <a:ext cx="4426500" cy="307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a:t>
            </a:r>
            <a:r>
              <a:rPr lang="ko-KR" sz="700" dirty="0">
                <a:solidFill>
                  <a:schemeClr val="dk1"/>
                </a:solidFill>
                <a:latin typeface="Malgun Gothic"/>
                <a:ea typeface="Malgun Gothic"/>
                <a:cs typeface="Malgun Gothic"/>
                <a:sym typeface="Malgun Gothic"/>
              </a:rPr>
              <a:t>장애인 전용주차구역 불법단속 장치 최적의 입지 선정  </a:t>
            </a:r>
            <a:endParaRPr dirty="0">
              <a:solidFill>
                <a:schemeClr val="dk1"/>
              </a:solidFill>
            </a:endParaRPr>
          </a:p>
          <a:p>
            <a:pPr marL="0" marR="0" lvl="0" indent="0" algn="l" rtl="0">
              <a:spcBef>
                <a:spcPts val="0"/>
              </a:spcBef>
              <a:spcAft>
                <a:spcPts val="0"/>
              </a:spcAft>
              <a:buNone/>
            </a:pPr>
            <a:endParaRPr sz="700" dirty="0">
              <a:latin typeface="Malgun Gothic"/>
              <a:ea typeface="Malgun Gothic"/>
              <a:cs typeface="Malgun Gothic"/>
              <a:sym typeface="Malgun Gothic"/>
            </a:endParaRPr>
          </a:p>
        </p:txBody>
      </p:sp>
      <p:pic>
        <p:nvPicPr>
          <p:cNvPr id="643" name="Google Shape;643;p15" descr="텍스트, 지도이(가) 표시된 사진&#10;&#10;자동 생성된 설명"/>
          <p:cNvPicPr preferRelativeResize="0"/>
          <p:nvPr/>
        </p:nvPicPr>
        <p:blipFill rotWithShape="1">
          <a:blip r:embed="rId4">
            <a:alphaModFix/>
          </a:blip>
          <a:srcRect t="6323"/>
          <a:stretch/>
        </p:blipFill>
        <p:spPr>
          <a:xfrm>
            <a:off x="420760" y="1374817"/>
            <a:ext cx="1899705" cy="1192316"/>
          </a:xfrm>
          <a:prstGeom prst="rect">
            <a:avLst/>
          </a:prstGeom>
          <a:noFill/>
          <a:ln w="9525" cap="flat" cmpd="sng">
            <a:solidFill>
              <a:srgbClr val="A5A5A5"/>
            </a:solidFill>
            <a:prstDash val="solid"/>
            <a:round/>
            <a:headEnd type="none" w="sm" len="sm"/>
            <a:tailEnd type="none" w="sm" len="sm"/>
          </a:ln>
        </p:spPr>
      </p:pic>
      <p:graphicFrame>
        <p:nvGraphicFramePr>
          <p:cNvPr id="644" name="Google Shape;644;p15"/>
          <p:cNvGraphicFramePr/>
          <p:nvPr>
            <p:extLst>
              <p:ext uri="{D42A27DB-BD31-4B8C-83A1-F6EECF244321}">
                <p14:modId xmlns:p14="http://schemas.microsoft.com/office/powerpoint/2010/main" val="3391788785"/>
              </p:ext>
            </p:extLst>
          </p:nvPr>
        </p:nvGraphicFramePr>
        <p:xfrm>
          <a:off x="2409655" y="1374816"/>
          <a:ext cx="2893875" cy="1138900"/>
        </p:xfrm>
        <a:graphic>
          <a:graphicData uri="http://schemas.openxmlformats.org/drawingml/2006/table">
            <a:tbl>
              <a:tblPr firstRow="1" bandRow="1">
                <a:noFill/>
                <a:tableStyleId>{CC2DA31A-4618-4C17-AE28-52D0B7E5B608}</a:tableStyleId>
              </a:tblPr>
              <a:tblGrid>
                <a:gridCol w="578775">
                  <a:extLst>
                    <a:ext uri="{9D8B030D-6E8A-4147-A177-3AD203B41FA5}">
                      <a16:colId xmlns:a16="http://schemas.microsoft.com/office/drawing/2014/main" val="20000"/>
                    </a:ext>
                  </a:extLst>
                </a:gridCol>
                <a:gridCol w="578775">
                  <a:extLst>
                    <a:ext uri="{9D8B030D-6E8A-4147-A177-3AD203B41FA5}">
                      <a16:colId xmlns:a16="http://schemas.microsoft.com/office/drawing/2014/main" val="20001"/>
                    </a:ext>
                  </a:extLst>
                </a:gridCol>
                <a:gridCol w="578775">
                  <a:extLst>
                    <a:ext uri="{9D8B030D-6E8A-4147-A177-3AD203B41FA5}">
                      <a16:colId xmlns:a16="http://schemas.microsoft.com/office/drawing/2014/main" val="20002"/>
                    </a:ext>
                  </a:extLst>
                </a:gridCol>
                <a:gridCol w="578775">
                  <a:extLst>
                    <a:ext uri="{9D8B030D-6E8A-4147-A177-3AD203B41FA5}">
                      <a16:colId xmlns:a16="http://schemas.microsoft.com/office/drawing/2014/main" val="20003"/>
                    </a:ext>
                  </a:extLst>
                </a:gridCol>
                <a:gridCol w="578775">
                  <a:extLst>
                    <a:ext uri="{9D8B030D-6E8A-4147-A177-3AD203B41FA5}">
                      <a16:colId xmlns:a16="http://schemas.microsoft.com/office/drawing/2014/main" val="20004"/>
                    </a:ext>
                  </a:extLst>
                </a:gridCol>
              </a:tblGrid>
              <a:tr h="360325">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Cluster</a:t>
                      </a:r>
                      <a:endParaRPr sz="1100" b="0" i="0" u="none" strike="noStrike" cap="none" dirty="0">
                        <a:solidFill>
                          <a:srgbClr val="000000"/>
                        </a:solidFill>
                        <a:latin typeface="Calibri"/>
                        <a:ea typeface="Calibri"/>
                        <a:cs typeface="Calibri"/>
                        <a:sym typeface="Calibri"/>
                      </a:endParaRPr>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고용자수</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복지시설</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주차장</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endParaRPr sz="1200" b="0" i="0" u="none" strike="noStrike" cap="none" dirty="0">
                        <a:solidFill>
                          <a:srgbClr val="000000"/>
                        </a:solidFill>
                        <a:latin typeface="Malgun Gothic"/>
                        <a:ea typeface="Malgun Gothic"/>
                        <a:cs typeface="Malgun Gothic"/>
                        <a:sym typeface="Malgun Gothic"/>
                      </a:endParaRPr>
                    </a:p>
                  </a:txBody>
                  <a:tcPr marL="4775" marR="4775" marT="4775" marB="0" anchor="ctr">
                    <a:lnL w="9525" cap="flat" cmpd="sng">
                      <a:solidFill>
                        <a:srgbClr val="7F7F7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259525">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0</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308.4</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23.7</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9995.4</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200" b="0" i="0" u="none" strike="noStrike" cap="none" dirty="0">
                        <a:solidFill>
                          <a:srgbClr val="000000"/>
                        </a:solidFill>
                        <a:latin typeface="Malgun Gothic"/>
                        <a:ea typeface="Malgun Gothic"/>
                        <a:cs typeface="Malgun Gothic"/>
                        <a:sym typeface="Malgun Gothic"/>
                      </a:endParaRPr>
                    </a:p>
                  </a:txBody>
                  <a:tcPr marL="4775" marR="4775" marT="4775" marB="0" anchor="ctr">
                    <a:lnL w="9525" cap="flat" cmpd="sng">
                      <a:solidFill>
                        <a:srgbClr val="7F7F7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259525">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1</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495.833</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46.666</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19196</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200" b="0" i="0" u="none" strike="noStrike" cap="none" dirty="0">
                        <a:solidFill>
                          <a:srgbClr val="000000"/>
                        </a:solidFill>
                        <a:latin typeface="Malgun Gothic"/>
                        <a:ea typeface="Malgun Gothic"/>
                        <a:cs typeface="Malgun Gothic"/>
                        <a:sym typeface="Malgun Gothic"/>
                      </a:endParaRPr>
                    </a:p>
                  </a:txBody>
                  <a:tcPr marL="4775" marR="4775" marT="4775" marB="0" anchor="ctr">
                    <a:lnL w="9525" cap="flat" cmpd="sng">
                      <a:solidFill>
                        <a:srgbClr val="7F7F7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259525">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2</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434.333</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18</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100" b="0" i="0" u="none" strike="noStrike" cap="none" dirty="0">
                          <a:solidFill>
                            <a:srgbClr val="000000"/>
                          </a:solidFill>
                          <a:latin typeface="Calibri"/>
                          <a:ea typeface="Calibri"/>
                          <a:cs typeface="Calibri"/>
                          <a:sym typeface="Calibri"/>
                        </a:rPr>
                        <a:t>10178</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200" b="0" i="0" u="none" strike="noStrike" cap="none" dirty="0">
                        <a:solidFill>
                          <a:srgbClr val="000000"/>
                        </a:solidFill>
                        <a:latin typeface="Malgun Gothic"/>
                        <a:ea typeface="Malgun Gothic"/>
                        <a:cs typeface="Malgun Gothic"/>
                        <a:sym typeface="Malgun Gothic"/>
                      </a:endParaRPr>
                    </a:p>
                  </a:txBody>
                  <a:tcPr marL="4775" marR="4775" marT="4775" marB="0" anchor="ctr">
                    <a:lnL w="9525" cap="flat" cmpd="sng">
                      <a:solidFill>
                        <a:srgbClr val="7F7F7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645" name="Google Shape;645;p15" descr="텍스트, 스크린샷, 폰트이(가) 표시된 사진&#10;&#10;자동 생성된 설명"/>
          <p:cNvPicPr preferRelativeResize="0"/>
          <p:nvPr/>
        </p:nvPicPr>
        <p:blipFill rotWithShape="1">
          <a:blip r:embed="rId5">
            <a:alphaModFix/>
          </a:blip>
          <a:srcRect/>
          <a:stretch/>
        </p:blipFill>
        <p:spPr>
          <a:xfrm>
            <a:off x="4805339" y="1375875"/>
            <a:ext cx="3960105" cy="1138869"/>
          </a:xfrm>
          <a:prstGeom prst="rect">
            <a:avLst/>
          </a:prstGeom>
          <a:noFill/>
          <a:ln>
            <a:noFill/>
          </a:ln>
        </p:spPr>
      </p:pic>
      <p:sp>
        <p:nvSpPr>
          <p:cNvPr id="646" name="Google Shape;646;p15"/>
          <p:cNvSpPr txBox="1"/>
          <p:nvPr/>
        </p:nvSpPr>
        <p:spPr>
          <a:xfrm>
            <a:off x="420759" y="2669468"/>
            <a:ext cx="8230800" cy="2154900"/>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1100" b="1" dirty="0">
                <a:solidFill>
                  <a:srgbClr val="FFF2CC"/>
                </a:solidFill>
                <a:highlight>
                  <a:srgbClr val="000000"/>
                </a:highlight>
                <a:latin typeface="Malgun Gothic"/>
                <a:ea typeface="Malgun Gothic"/>
                <a:cs typeface="Malgun Gothic"/>
                <a:sym typeface="Malgun Gothic"/>
              </a:rPr>
              <a:t>### 클러스터 0은 </a:t>
            </a:r>
            <a:endParaRPr sz="1100" dirty="0">
              <a:solidFill>
                <a:srgbClr val="FFF2CC"/>
              </a:solidFill>
              <a:highlight>
                <a:srgbClr val="000000"/>
              </a:highlight>
              <a:latin typeface="Malgun Gothic"/>
              <a:ea typeface="Malgun Gothic"/>
              <a:cs typeface="Malgun Gothic"/>
              <a:sym typeface="Malgun Gothic"/>
            </a:endParaRPr>
          </a:p>
          <a:p>
            <a:pPr marL="182563" marR="0" lvl="0" indent="-182563" algn="l" rtl="0">
              <a:spcBef>
                <a:spcPts val="400"/>
              </a:spcBef>
              <a:spcAft>
                <a:spcPts val="0"/>
              </a:spcAft>
              <a:buNone/>
            </a:pPr>
            <a:r>
              <a:rPr lang="ko-KR" sz="1100" dirty="0">
                <a:solidFill>
                  <a:schemeClr val="dk1"/>
                </a:solidFill>
                <a:latin typeface="Malgun Gothic"/>
                <a:ea typeface="Malgun Gothic"/>
                <a:cs typeface="Malgun Gothic"/>
                <a:sym typeface="Malgun Gothic"/>
              </a:rPr>
              <a:t>   장애인 고용자 수가 상대적으로 낮은 지역으로, 주차장 수도 중간 수준이다. </a:t>
            </a:r>
            <a:endParaRPr sz="1100" dirty="0">
              <a:solidFill>
                <a:schemeClr val="dk1"/>
              </a:solidFill>
              <a:latin typeface="Malgun Gothic"/>
              <a:ea typeface="Malgun Gothic"/>
              <a:cs typeface="Malgun Gothic"/>
              <a:sym typeface="Malgun Gothic"/>
            </a:endParaRPr>
          </a:p>
          <a:p>
            <a:pPr marL="182563" marR="0" lvl="0" indent="-182563" algn="l" rtl="0">
              <a:spcBef>
                <a:spcPts val="0"/>
              </a:spcBef>
              <a:spcAft>
                <a:spcPts val="0"/>
              </a:spcAft>
              <a:buNone/>
            </a:pPr>
            <a:r>
              <a:rPr lang="ko-KR" sz="1100" dirty="0">
                <a:solidFill>
                  <a:schemeClr val="dk1"/>
                </a:solidFill>
                <a:latin typeface="Malgun Gothic"/>
                <a:ea typeface="Malgun Gothic"/>
                <a:cs typeface="Malgun Gothic"/>
                <a:sym typeface="Malgun Gothic"/>
              </a:rPr>
              <a:t>  </a:t>
            </a:r>
            <a:r>
              <a:rPr lang="en-US" altLang="ko-KR" sz="1100" dirty="0">
                <a:solidFill>
                  <a:schemeClr val="dk1"/>
                </a:solidFill>
                <a:latin typeface="Malgun Gothic"/>
                <a:ea typeface="Malgun Gothic"/>
                <a:cs typeface="Malgun Gothic"/>
                <a:sym typeface="Malgun Gothic"/>
              </a:rPr>
              <a:t>  </a:t>
            </a:r>
            <a:r>
              <a:rPr lang="en-US" altLang="ko-KR" sz="1100" dirty="0">
                <a:solidFill>
                  <a:schemeClr val="dk1"/>
                </a:solidFill>
                <a:latin typeface="Malgun Gothic"/>
                <a:ea typeface="Malgun Gothic"/>
                <a:cs typeface="Malgun Gothic"/>
                <a:sym typeface="Wingdings" panose="05000000000000000000" pitchFamily="2" charset="2"/>
              </a:rPr>
              <a:t></a:t>
            </a:r>
            <a:r>
              <a:rPr lang="ko-KR" sz="1100" dirty="0">
                <a:solidFill>
                  <a:schemeClr val="dk1"/>
                </a:solidFill>
                <a:latin typeface="Malgun Gothic"/>
                <a:ea typeface="Malgun Gothic"/>
                <a:cs typeface="Malgun Gothic"/>
                <a:sym typeface="Malgun Gothic"/>
              </a:rPr>
              <a:t> 이러한 지역은 장애인 불법 주차 예방 장치 설치에 있어 중간 정도의 우선순위를 가질 수 있다.</a:t>
            </a:r>
            <a:br>
              <a:rPr lang="ko-KR" sz="1100" dirty="0">
                <a:solidFill>
                  <a:schemeClr val="dk1"/>
                </a:solidFill>
                <a:latin typeface="Malgun Gothic"/>
                <a:ea typeface="Malgun Gothic"/>
                <a:cs typeface="Malgun Gothic"/>
                <a:sym typeface="Malgun Gothic"/>
              </a:rPr>
            </a:br>
            <a:endParaRPr sz="11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r>
              <a:rPr lang="ko-KR" sz="1100" b="1" dirty="0">
                <a:solidFill>
                  <a:srgbClr val="FFF2CC"/>
                </a:solidFill>
                <a:highlight>
                  <a:srgbClr val="000000"/>
                </a:highlight>
                <a:latin typeface="Malgun Gothic"/>
                <a:ea typeface="Malgun Gothic"/>
                <a:cs typeface="Malgun Gothic"/>
                <a:sym typeface="Malgun Gothic"/>
              </a:rPr>
              <a:t>### 클러스터 1은 </a:t>
            </a:r>
            <a:endParaRPr dirty="0"/>
          </a:p>
          <a:p>
            <a:pPr marL="182563" marR="0" lvl="0" indent="-182563" algn="l" rtl="0">
              <a:spcBef>
                <a:spcPts val="400"/>
              </a:spcBef>
              <a:spcAft>
                <a:spcPts val="0"/>
              </a:spcAft>
              <a:buNone/>
            </a:pPr>
            <a:r>
              <a:rPr lang="ko-KR" sz="1100" dirty="0">
                <a:solidFill>
                  <a:schemeClr val="dk1"/>
                </a:solidFill>
                <a:latin typeface="Malgun Gothic"/>
                <a:ea typeface="Malgun Gothic"/>
                <a:cs typeface="Malgun Gothic"/>
                <a:sym typeface="Malgun Gothic"/>
              </a:rPr>
              <a:t>   장애인 고용자 수가 높은 지역으로, 주차장 수와 복지시설의 수도 많다. </a:t>
            </a:r>
            <a:br>
              <a:rPr lang="ko-KR" sz="1100" dirty="0">
                <a:solidFill>
                  <a:schemeClr val="dk1"/>
                </a:solidFill>
                <a:latin typeface="Malgun Gothic"/>
                <a:ea typeface="Malgun Gothic"/>
                <a:cs typeface="Malgun Gothic"/>
                <a:sym typeface="Malgun Gothic"/>
              </a:rPr>
            </a:br>
            <a:r>
              <a:rPr lang="en-US" altLang="ko-KR" sz="1100" dirty="0">
                <a:solidFill>
                  <a:schemeClr val="dk1"/>
                </a:solidFill>
                <a:latin typeface="Malgun Gothic"/>
                <a:ea typeface="Malgun Gothic"/>
                <a:cs typeface="Malgun Gothic"/>
                <a:sym typeface="Wingdings" panose="05000000000000000000" pitchFamily="2" charset="2"/>
              </a:rPr>
              <a:t></a:t>
            </a:r>
            <a:r>
              <a:rPr lang="ko-KR" sz="1100" dirty="0">
                <a:solidFill>
                  <a:schemeClr val="dk1"/>
                </a:solidFill>
                <a:latin typeface="Malgun Gothic"/>
                <a:ea typeface="Malgun Gothic"/>
                <a:cs typeface="Malgun Gothic"/>
                <a:sym typeface="Malgun Gothic"/>
              </a:rPr>
              <a:t> 이러한 지역은 장애인 불법 주차 예방 장치 설치에 있어 높은 우선순위를 가질 수 있으며, 특히 복지 시설이 많은               </a:t>
            </a:r>
            <a:endParaRPr dirty="0"/>
          </a:p>
          <a:p>
            <a:pPr marL="182563" marR="0" lvl="0" indent="-182563" algn="l" rtl="0">
              <a:spcBef>
                <a:spcPts val="0"/>
              </a:spcBef>
              <a:spcAft>
                <a:spcPts val="0"/>
              </a:spcAft>
              <a:buNone/>
            </a:pPr>
            <a:r>
              <a:rPr lang="ko-KR" sz="1100" dirty="0">
                <a:solidFill>
                  <a:schemeClr val="dk1"/>
                </a:solidFill>
                <a:latin typeface="Malgun Gothic"/>
                <a:ea typeface="Malgun Gothic"/>
                <a:cs typeface="Malgun Gothic"/>
                <a:sym typeface="Malgun Gothic"/>
              </a:rPr>
              <a:t>       지역에 중점을 둘 수 있다.</a:t>
            </a:r>
            <a:endParaRPr sz="11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br>
              <a:rPr lang="ko-KR" sz="600" dirty="0">
                <a:solidFill>
                  <a:schemeClr val="dk1"/>
                </a:solidFill>
                <a:latin typeface="Malgun Gothic"/>
                <a:ea typeface="Malgun Gothic"/>
                <a:cs typeface="Malgun Gothic"/>
                <a:sym typeface="Malgun Gothic"/>
              </a:rPr>
            </a:br>
            <a:r>
              <a:rPr lang="ko-KR" sz="1100" b="1" dirty="0">
                <a:solidFill>
                  <a:srgbClr val="FFF2CC"/>
                </a:solidFill>
                <a:highlight>
                  <a:srgbClr val="000000"/>
                </a:highlight>
                <a:latin typeface="Malgun Gothic"/>
                <a:ea typeface="Malgun Gothic"/>
                <a:cs typeface="Malgun Gothic"/>
                <a:sym typeface="Malgun Gothic"/>
              </a:rPr>
              <a:t>### 클러스터 2는 </a:t>
            </a:r>
            <a:endParaRPr dirty="0"/>
          </a:p>
          <a:p>
            <a:pPr marL="0" marR="0" lvl="0" indent="0" algn="l" rtl="0">
              <a:spcBef>
                <a:spcPts val="400"/>
              </a:spcBef>
              <a:spcAft>
                <a:spcPts val="0"/>
              </a:spcAft>
              <a:buNone/>
            </a:pPr>
            <a:r>
              <a:rPr lang="ko-KR" sz="1100" dirty="0">
                <a:solidFill>
                  <a:schemeClr val="dk1"/>
                </a:solidFill>
                <a:latin typeface="Malgun Gothic"/>
                <a:ea typeface="Malgun Gothic"/>
                <a:cs typeface="Malgun Gothic"/>
                <a:sym typeface="Malgun Gothic"/>
              </a:rPr>
              <a:t>   장애인 고용자 수가 가장 낮고, 주차장 수도 낮은 편이다. </a:t>
            </a:r>
            <a:br>
              <a:rPr lang="ko-KR" sz="1100" dirty="0">
                <a:solidFill>
                  <a:schemeClr val="dk1"/>
                </a:solidFill>
                <a:latin typeface="Malgun Gothic"/>
                <a:ea typeface="Malgun Gothic"/>
                <a:cs typeface="Malgun Gothic"/>
                <a:sym typeface="Malgun Gothic"/>
              </a:rPr>
            </a:br>
            <a:r>
              <a:rPr lang="ko-KR" sz="1100" dirty="0">
                <a:solidFill>
                  <a:schemeClr val="dk1"/>
                </a:solidFill>
                <a:latin typeface="Malgun Gothic"/>
                <a:ea typeface="Malgun Gothic"/>
                <a:cs typeface="Malgun Gothic"/>
                <a:sym typeface="Malgun Gothic"/>
              </a:rPr>
              <a:t>    </a:t>
            </a:r>
            <a:r>
              <a:rPr lang="en-US" altLang="ko-KR" sz="1100" dirty="0">
                <a:solidFill>
                  <a:schemeClr val="dk1"/>
                </a:solidFill>
                <a:latin typeface="Malgun Gothic"/>
                <a:ea typeface="Malgun Gothic"/>
                <a:cs typeface="Malgun Gothic"/>
                <a:sym typeface="Wingdings" panose="05000000000000000000" pitchFamily="2" charset="2"/>
              </a:rPr>
              <a:t></a:t>
            </a:r>
            <a:r>
              <a:rPr lang="ko-KR" sz="1100" dirty="0">
                <a:solidFill>
                  <a:schemeClr val="dk1"/>
                </a:solidFill>
                <a:latin typeface="Malgun Gothic"/>
                <a:ea typeface="Malgun Gothic"/>
                <a:cs typeface="Malgun Gothic"/>
                <a:sym typeface="Malgun Gothic"/>
              </a:rPr>
              <a:t> 이러한 지역은 장애인 불법 주차 예방 장치 설치에 있어 낮은 우선순위를 가진다</a:t>
            </a:r>
            <a:endParaRPr sz="1100" dirty="0">
              <a:solidFill>
                <a:schemeClr val="dk1"/>
              </a:solidFill>
              <a:latin typeface="Malgun Gothic"/>
              <a:ea typeface="Malgun Gothic"/>
              <a:cs typeface="Malgun Gothic"/>
              <a:sym typeface="Malgun Gothic"/>
            </a:endParaRPr>
          </a:p>
        </p:txBody>
      </p:sp>
      <p:sp>
        <p:nvSpPr>
          <p:cNvPr id="647" name="Google Shape;647;p15"/>
          <p:cNvSpPr txBox="1"/>
          <p:nvPr/>
        </p:nvSpPr>
        <p:spPr>
          <a:xfrm>
            <a:off x="350520" y="958985"/>
            <a:ext cx="6782626" cy="261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100" b="1" dirty="0">
                <a:solidFill>
                  <a:schemeClr val="dk1"/>
                </a:solidFill>
                <a:latin typeface="Malgun Gothic"/>
                <a:ea typeface="Malgun Gothic"/>
                <a:cs typeface="Malgun Gothic"/>
                <a:sym typeface="Malgun Gothic"/>
              </a:rPr>
              <a:t>[ 상관관계가 유의하게 높았던 고용자수, 복지시설이 많게 묶인 클러스터1을 우선으로 단속하기로 선정] </a:t>
            </a:r>
            <a:endParaRPr sz="1100" b="1" dirty="0">
              <a:solidFill>
                <a:schemeClr val="dk1"/>
              </a:solidFill>
              <a:latin typeface="Malgun Gothic"/>
              <a:ea typeface="Malgun Gothic"/>
              <a:cs typeface="Malgun Gothic"/>
              <a:sym typeface="Malgun Gothic"/>
            </a:endParaRPr>
          </a:p>
        </p:txBody>
      </p:sp>
      <p:sp>
        <p:nvSpPr>
          <p:cNvPr id="648" name="Google Shape;648;p15"/>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15</a:t>
            </a:r>
            <a:endParaRPr sz="1000" dirty="0">
              <a:solidFill>
                <a:schemeClr val="dk1"/>
              </a:solidFill>
              <a:latin typeface="Malgun Gothic"/>
              <a:ea typeface="Malgun Gothic"/>
              <a:cs typeface="Malgun Gothic"/>
              <a:sym typeface="Malgun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16"/>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655" name="Google Shape;655;p16"/>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3-4. 선형회귀분석</a:t>
            </a:r>
            <a:endParaRPr dirty="0"/>
          </a:p>
        </p:txBody>
      </p:sp>
      <p:grpSp>
        <p:nvGrpSpPr>
          <p:cNvPr id="656" name="Google Shape;656;p16"/>
          <p:cNvGrpSpPr/>
          <p:nvPr/>
        </p:nvGrpSpPr>
        <p:grpSpPr>
          <a:xfrm>
            <a:off x="2" y="306967"/>
            <a:ext cx="399559" cy="169606"/>
            <a:chOff x="0" y="1894446"/>
            <a:chExt cx="799118" cy="339211"/>
          </a:xfrm>
        </p:grpSpPr>
        <p:sp>
          <p:nvSpPr>
            <p:cNvPr id="657" name="Google Shape;657;p16"/>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658" name="Google Shape;658;p16"/>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cxnSp>
        <p:nvCxnSpPr>
          <p:cNvPr id="659" name="Google Shape;659;p16"/>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660" name="Google Shape;660;p16"/>
          <p:cNvCxnSpPr/>
          <p:nvPr/>
        </p:nvCxnSpPr>
        <p:spPr>
          <a:xfrm>
            <a:off x="4983480" y="401142"/>
            <a:ext cx="2796540" cy="0"/>
          </a:xfrm>
          <a:prstGeom prst="straightConnector1">
            <a:avLst/>
          </a:prstGeom>
          <a:noFill/>
          <a:ln w="9525" cap="flat" cmpd="sng">
            <a:solidFill>
              <a:srgbClr val="A5A5A5"/>
            </a:solidFill>
            <a:prstDash val="solid"/>
            <a:miter lim="800000"/>
            <a:headEnd type="none" w="sm" len="sm"/>
            <a:tailEnd type="none" w="sm" len="sm"/>
          </a:ln>
        </p:spPr>
      </p:cxnSp>
      <p:grpSp>
        <p:nvGrpSpPr>
          <p:cNvPr id="661" name="Google Shape;661;p16"/>
          <p:cNvGrpSpPr/>
          <p:nvPr/>
        </p:nvGrpSpPr>
        <p:grpSpPr>
          <a:xfrm>
            <a:off x="7833682" y="286144"/>
            <a:ext cx="1051965" cy="240818"/>
            <a:chOff x="7833682" y="286144"/>
            <a:chExt cx="1051965" cy="240818"/>
          </a:xfrm>
        </p:grpSpPr>
        <p:sp>
          <p:nvSpPr>
            <p:cNvPr id="662" name="Google Shape;662;p16"/>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algun Gothic"/>
                <a:ea typeface="Malgun Gothic"/>
                <a:cs typeface="Malgun Gothic"/>
                <a:sym typeface="Malgun Gothic"/>
              </a:endParaRPr>
            </a:p>
          </p:txBody>
        </p:sp>
        <p:pic>
          <p:nvPicPr>
            <p:cNvPr id="663" name="Google Shape;663;p16"/>
            <p:cNvPicPr preferRelativeResize="0"/>
            <p:nvPr/>
          </p:nvPicPr>
          <p:blipFill rotWithShape="1">
            <a:blip r:embed="rId3">
              <a:alphaModFix/>
            </a:blip>
            <a:srcRect/>
            <a:stretch/>
          </p:blipFill>
          <p:spPr>
            <a:xfrm>
              <a:off x="7933414" y="348491"/>
              <a:ext cx="824373" cy="103526"/>
            </a:xfrm>
            <a:prstGeom prst="rect">
              <a:avLst/>
            </a:prstGeom>
            <a:noFill/>
            <a:ln>
              <a:noFill/>
            </a:ln>
          </p:spPr>
        </p:pic>
      </p:grpSp>
      <p:sp>
        <p:nvSpPr>
          <p:cNvPr id="664" name="Google Shape;664;p16"/>
          <p:cNvSpPr txBox="1"/>
          <p:nvPr/>
        </p:nvSpPr>
        <p:spPr>
          <a:xfrm>
            <a:off x="414307" y="150680"/>
            <a:ext cx="4426500" cy="307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a:t>
            </a:r>
            <a:r>
              <a:rPr lang="ko-KR" sz="700" dirty="0">
                <a:solidFill>
                  <a:schemeClr val="dk1"/>
                </a:solidFill>
                <a:latin typeface="Malgun Gothic"/>
                <a:ea typeface="Malgun Gothic"/>
                <a:cs typeface="Malgun Gothic"/>
                <a:sym typeface="Malgun Gothic"/>
              </a:rPr>
              <a:t>장애인 전용주차구역 불법단속 장치 최적의 입지 선정  </a:t>
            </a:r>
            <a:endParaRPr dirty="0">
              <a:solidFill>
                <a:schemeClr val="dk1"/>
              </a:solidFill>
            </a:endParaRPr>
          </a:p>
          <a:p>
            <a:pPr marL="0" marR="0" lvl="0" indent="0" algn="l" rtl="0">
              <a:spcBef>
                <a:spcPts val="0"/>
              </a:spcBef>
              <a:spcAft>
                <a:spcPts val="0"/>
              </a:spcAft>
              <a:buNone/>
            </a:pPr>
            <a:endParaRPr sz="700" dirty="0">
              <a:latin typeface="Malgun Gothic"/>
              <a:ea typeface="Malgun Gothic"/>
              <a:cs typeface="Malgun Gothic"/>
              <a:sym typeface="Malgun Gothic"/>
            </a:endParaRPr>
          </a:p>
        </p:txBody>
      </p:sp>
      <p:graphicFrame>
        <p:nvGraphicFramePr>
          <p:cNvPr id="665" name="Google Shape;665;p16"/>
          <p:cNvGraphicFramePr/>
          <p:nvPr>
            <p:extLst>
              <p:ext uri="{D42A27DB-BD31-4B8C-83A1-F6EECF244321}">
                <p14:modId xmlns:p14="http://schemas.microsoft.com/office/powerpoint/2010/main" val="742177404"/>
              </p:ext>
            </p:extLst>
          </p:nvPr>
        </p:nvGraphicFramePr>
        <p:xfrm>
          <a:off x="519115" y="1113853"/>
          <a:ext cx="1744025" cy="1553200"/>
        </p:xfrm>
        <a:graphic>
          <a:graphicData uri="http://schemas.openxmlformats.org/drawingml/2006/table">
            <a:tbl>
              <a:tblPr firstRow="1" bandRow="1">
                <a:noFill/>
                <a:tableStyleId>{CC2DA31A-4618-4C17-AE28-52D0B7E5B608}</a:tableStyleId>
              </a:tblPr>
              <a:tblGrid>
                <a:gridCol w="1090025">
                  <a:extLst>
                    <a:ext uri="{9D8B030D-6E8A-4147-A177-3AD203B41FA5}">
                      <a16:colId xmlns:a16="http://schemas.microsoft.com/office/drawing/2014/main" val="20000"/>
                    </a:ext>
                  </a:extLst>
                </a:gridCol>
                <a:gridCol w="654000">
                  <a:extLst>
                    <a:ext uri="{9D8B030D-6E8A-4147-A177-3AD203B41FA5}">
                      <a16:colId xmlns:a16="http://schemas.microsoft.com/office/drawing/2014/main" val="20001"/>
                    </a:ext>
                  </a:extLst>
                </a:gridCol>
              </a:tblGrid>
              <a:tr h="194150">
                <a:tc>
                  <a:txBody>
                    <a:bodyPr/>
                    <a:lstStyle/>
                    <a:p>
                      <a:pPr marL="0" marR="0" lvl="0" indent="0" algn="ctr" rtl="0">
                        <a:lnSpc>
                          <a:spcPct val="100000"/>
                        </a:lnSpc>
                        <a:spcBef>
                          <a:spcPts val="0"/>
                        </a:spcBef>
                        <a:spcAft>
                          <a:spcPts val="0"/>
                        </a:spcAft>
                        <a:buClr>
                          <a:schemeClr val="dk1"/>
                        </a:buClr>
                        <a:buSzPts val="1000"/>
                        <a:buFont typeface="Calibri"/>
                        <a:buNone/>
                      </a:pPr>
                      <a:r>
                        <a:rPr lang="ko-KR" sz="1000" b="1" u="none" strike="noStrike" cap="none" dirty="0">
                          <a:solidFill>
                            <a:schemeClr val="dk1"/>
                          </a:solidFill>
                          <a:latin typeface="Calibri"/>
                          <a:ea typeface="Calibri"/>
                          <a:cs typeface="Calibri"/>
                          <a:sym typeface="Calibri"/>
                        </a:rPr>
                        <a:t>Feature</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회귀계수</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94150">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장애인 인구 수</a:t>
                      </a:r>
                      <a:endParaRPr sz="1000" b="0" i="0" u="none" strike="noStrike" cap="none" dirty="0">
                        <a:solidFill>
                          <a:srgbClr val="000000"/>
                        </a:solidFill>
                        <a:latin typeface="Malgun Gothic"/>
                        <a:ea typeface="Malgun Gothic"/>
                        <a:cs typeface="Malgun Gothic"/>
                        <a:sym typeface="Malgun Gothic"/>
                      </a:endParaRPr>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0.003</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94150">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평균 도로혼잡도</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-3.845548</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194150">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주차장</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0.0001</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194150">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복지시설</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6.67</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194150">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부과액</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0.000001</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194150">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평균차량빈도</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0.0679</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194150">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장애인고용자수</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b="0" i="0" u="none" strike="noStrike" cap="none" dirty="0">
                          <a:solidFill>
                            <a:srgbClr val="000000"/>
                          </a:solidFill>
                          <a:latin typeface="Malgun Gothic"/>
                          <a:ea typeface="Malgun Gothic"/>
                          <a:cs typeface="Malgun Gothic"/>
                          <a:sym typeface="Malgun Gothic"/>
                        </a:rPr>
                        <a:t>0.0957</a:t>
                      </a:r>
                      <a:endParaRPr dirty="0"/>
                    </a:p>
                  </a:txBody>
                  <a:tcPr marL="4775" marR="4775" marT="4775" marB="0" anchor="ctr">
                    <a:lnL w="9525" cap="flat" cmpd="sng">
                      <a:solidFill>
                        <a:srgbClr val="7F7F7F"/>
                      </a:solidFill>
                      <a:prstDash val="solid"/>
                      <a:round/>
                      <a:headEnd type="none" w="sm" len="sm"/>
                      <a:tailEnd type="none" w="sm" len="sm"/>
                    </a:lnL>
                    <a:lnR w="9525" cap="flat" cmpd="sng">
                      <a:solidFill>
                        <a:srgbClr val="7F7F7F"/>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bl>
          </a:graphicData>
        </a:graphic>
      </p:graphicFrame>
      <p:sp>
        <p:nvSpPr>
          <p:cNvPr id="666" name="Google Shape;666;p16"/>
          <p:cNvSpPr txBox="1"/>
          <p:nvPr/>
        </p:nvSpPr>
        <p:spPr>
          <a:xfrm>
            <a:off x="444030" y="757743"/>
            <a:ext cx="213153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회귀 계수가 유의하게 높은 복지시설에 가중치를 줌</a:t>
            </a:r>
            <a:endParaRPr sz="1000" dirty="0">
              <a:solidFill>
                <a:schemeClr val="dk1"/>
              </a:solidFill>
              <a:latin typeface="Malgun Gothic"/>
              <a:ea typeface="Malgun Gothic"/>
              <a:cs typeface="Malgun Gothic"/>
              <a:sym typeface="Malgun Gothic"/>
            </a:endParaRPr>
          </a:p>
        </p:txBody>
      </p:sp>
      <p:pic>
        <p:nvPicPr>
          <p:cNvPr id="667" name="Google Shape;667;p16" descr="텍스트, 스크린샷, 도표, 라인이(가) 표시된 사진&#10;&#10;자동 생성된 설명"/>
          <p:cNvPicPr preferRelativeResize="0"/>
          <p:nvPr/>
        </p:nvPicPr>
        <p:blipFill rotWithShape="1">
          <a:blip r:embed="rId4">
            <a:alphaModFix/>
          </a:blip>
          <a:srcRect/>
          <a:stretch/>
        </p:blipFill>
        <p:spPr>
          <a:xfrm>
            <a:off x="2440470" y="946297"/>
            <a:ext cx="2131530" cy="1979735"/>
          </a:xfrm>
          <a:prstGeom prst="rect">
            <a:avLst/>
          </a:prstGeom>
          <a:noFill/>
          <a:ln>
            <a:noFill/>
          </a:ln>
        </p:spPr>
      </p:pic>
      <p:pic>
        <p:nvPicPr>
          <p:cNvPr id="668" name="Google Shape;668;p16" descr="텍스트, 스크린샷, 도표, 라인이(가) 표시된 사진&#10;&#10;자동 생성된 설명"/>
          <p:cNvPicPr preferRelativeResize="0"/>
          <p:nvPr/>
        </p:nvPicPr>
        <p:blipFill rotWithShape="1">
          <a:blip r:embed="rId5">
            <a:alphaModFix/>
          </a:blip>
          <a:srcRect/>
          <a:stretch/>
        </p:blipFill>
        <p:spPr>
          <a:xfrm>
            <a:off x="4610101" y="946297"/>
            <a:ext cx="2202180" cy="1979735"/>
          </a:xfrm>
          <a:prstGeom prst="rect">
            <a:avLst/>
          </a:prstGeom>
          <a:noFill/>
          <a:ln>
            <a:noFill/>
          </a:ln>
        </p:spPr>
      </p:pic>
      <p:pic>
        <p:nvPicPr>
          <p:cNvPr id="669" name="Google Shape;669;p16" descr="텍스트, 스크린샷, 라인, 도표이(가) 표시된 사진&#10;&#10;자동 생성된 설명"/>
          <p:cNvPicPr preferRelativeResize="0"/>
          <p:nvPr/>
        </p:nvPicPr>
        <p:blipFill rotWithShape="1">
          <a:blip r:embed="rId6">
            <a:alphaModFix/>
          </a:blip>
          <a:srcRect/>
          <a:stretch/>
        </p:blipFill>
        <p:spPr>
          <a:xfrm>
            <a:off x="6832304" y="946297"/>
            <a:ext cx="1925483" cy="1979735"/>
          </a:xfrm>
          <a:prstGeom prst="rect">
            <a:avLst/>
          </a:prstGeom>
          <a:noFill/>
          <a:ln>
            <a:noFill/>
          </a:ln>
        </p:spPr>
      </p:pic>
      <p:sp>
        <p:nvSpPr>
          <p:cNvPr id="670" name="Google Shape;670;p16"/>
          <p:cNvSpPr txBox="1"/>
          <p:nvPr/>
        </p:nvSpPr>
        <p:spPr>
          <a:xfrm>
            <a:off x="557524" y="2823816"/>
            <a:ext cx="2070100" cy="661720"/>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1000" b="1" dirty="0">
                <a:solidFill>
                  <a:srgbClr val="374151"/>
                </a:solidFill>
                <a:latin typeface="Malgun Gothic"/>
                <a:ea typeface="Malgun Gothic"/>
                <a:cs typeface="Malgun Gothic"/>
                <a:sym typeface="Malgun Gothic"/>
              </a:rPr>
              <a:t>다중공선성(Multicollinearity)</a:t>
            </a:r>
            <a:endParaRPr sz="10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r>
              <a:rPr lang="ko-KR" sz="1000" dirty="0">
                <a:solidFill>
                  <a:srgbClr val="374151"/>
                </a:solidFill>
                <a:latin typeface="Malgun Gothic"/>
                <a:ea typeface="Malgun Gothic"/>
                <a:cs typeface="Malgun Gothic"/>
                <a:sym typeface="Malgun Gothic"/>
              </a:rPr>
              <a:t>: 부과액을 제외한 독립변수의 분산팽창계수(VIF)가 5 이하로, 다중공선성 문제는 없다</a:t>
            </a:r>
            <a:endParaRPr dirty="0"/>
          </a:p>
        </p:txBody>
      </p:sp>
      <p:graphicFrame>
        <p:nvGraphicFramePr>
          <p:cNvPr id="671" name="Google Shape;671;p16"/>
          <p:cNvGraphicFramePr/>
          <p:nvPr>
            <p:extLst>
              <p:ext uri="{D42A27DB-BD31-4B8C-83A1-F6EECF244321}">
                <p14:modId xmlns:p14="http://schemas.microsoft.com/office/powerpoint/2010/main" val="2984594618"/>
              </p:ext>
            </p:extLst>
          </p:nvPr>
        </p:nvGraphicFramePr>
        <p:xfrm>
          <a:off x="519115" y="3484277"/>
          <a:ext cx="1744025" cy="1584800"/>
        </p:xfrm>
        <a:graphic>
          <a:graphicData uri="http://schemas.openxmlformats.org/drawingml/2006/table">
            <a:tbl>
              <a:tblPr firstRow="1" bandRow="1">
                <a:noFill/>
                <a:tableStyleId>{CC2DA31A-4618-4C17-AE28-52D0B7E5B608}</a:tableStyleId>
              </a:tblPr>
              <a:tblGrid>
                <a:gridCol w="1081075">
                  <a:extLst>
                    <a:ext uri="{9D8B030D-6E8A-4147-A177-3AD203B41FA5}">
                      <a16:colId xmlns:a16="http://schemas.microsoft.com/office/drawing/2014/main" val="20000"/>
                    </a:ext>
                  </a:extLst>
                </a:gridCol>
                <a:gridCol w="662950">
                  <a:extLst>
                    <a:ext uri="{9D8B030D-6E8A-4147-A177-3AD203B41FA5}">
                      <a16:colId xmlns:a16="http://schemas.microsoft.com/office/drawing/2014/main" val="20001"/>
                    </a:ext>
                  </a:extLst>
                </a:gridCol>
              </a:tblGrid>
              <a:tr h="121925">
                <a:tc>
                  <a:txBody>
                    <a:bodyPr/>
                    <a:lstStyle/>
                    <a:p>
                      <a:pPr marL="0" marR="0" lvl="0" indent="0" algn="ctr" rtl="0">
                        <a:spcBef>
                          <a:spcPts val="0"/>
                        </a:spcBef>
                        <a:spcAft>
                          <a:spcPts val="0"/>
                        </a:spcAft>
                        <a:buNone/>
                      </a:pPr>
                      <a:r>
                        <a:rPr lang="ko-KR" sz="1000" u="none" strike="noStrike" cap="none" dirty="0">
                          <a:solidFill>
                            <a:schemeClr val="dk1"/>
                          </a:solidFill>
                          <a:latin typeface="Calibri"/>
                          <a:ea typeface="Calibri"/>
                          <a:cs typeface="Calibri"/>
                          <a:sym typeface="Calibri"/>
                        </a:rPr>
                        <a:t>Feature</a:t>
                      </a:r>
                      <a:endParaRPr dirty="0"/>
                    </a:p>
                  </a:txBody>
                  <a:tcPr marL="45725" marR="45725" marT="22850" marB="22850" anchor="b">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9525"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ko-KR" sz="1000" u="none" strike="noStrike" cap="none" dirty="0">
                          <a:solidFill>
                            <a:schemeClr val="dk1"/>
                          </a:solidFill>
                          <a:latin typeface="Calibri"/>
                          <a:ea typeface="Calibri"/>
                          <a:cs typeface="Calibri"/>
                          <a:sym typeface="Calibri"/>
                        </a:rPr>
                        <a:t>VIF</a:t>
                      </a:r>
                      <a:endParaRPr dirty="0"/>
                    </a:p>
                  </a:txBody>
                  <a:tcPr marL="45725" marR="45725" marT="22850" marB="22850" anchor="b">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9525"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21925">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장애 인구수</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3.26</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21925">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평균 도로혼잡도</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2.14</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121925">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주차장</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1.52</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121925">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복지시설</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3.14</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121925">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부과액</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Calibri"/>
                          <a:ea typeface="Calibri"/>
                          <a:cs typeface="Calibri"/>
                          <a:sym typeface="Calibri"/>
                        </a:rPr>
                        <a:t>109.33</a:t>
                      </a:r>
                      <a:endParaRPr sz="1000" u="none" strike="noStrike" cap="none" dirty="0">
                        <a:latin typeface="Calibri"/>
                        <a:ea typeface="Calibri"/>
                        <a:cs typeface="Calibri"/>
                        <a:sym typeface="Calibri"/>
                      </a:endParaRPr>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121925">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평균차량빈도</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1.89</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12700" cap="flat" cmpd="sng">
                      <a:solidFill>
                        <a:srgbClr val="D9D9E3"/>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121925">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장애인고용자수</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9525" cap="flat" cmpd="sng">
                      <a:solidFill>
                        <a:srgbClr val="D9D9E3"/>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Calibri"/>
                          <a:ea typeface="Calibri"/>
                          <a:cs typeface="Calibri"/>
                          <a:sym typeface="Calibri"/>
                        </a:rPr>
                        <a:t>3.04</a:t>
                      </a:r>
                      <a:endParaRPr dirty="0"/>
                    </a:p>
                  </a:txBody>
                  <a:tcPr marL="45725" marR="45725" marT="22850" marB="22850" anchor="ctr">
                    <a:lnL w="9525" cap="flat" cmpd="sng">
                      <a:solidFill>
                        <a:srgbClr val="D9D9E3"/>
                      </a:solidFill>
                      <a:prstDash val="solid"/>
                      <a:round/>
                      <a:headEnd type="none" w="sm" len="sm"/>
                      <a:tailEnd type="none" w="sm" len="sm"/>
                    </a:lnL>
                    <a:lnR w="9525" cap="flat" cmpd="sng">
                      <a:solidFill>
                        <a:srgbClr val="D9D9E3"/>
                      </a:solidFill>
                      <a:prstDash val="solid"/>
                      <a:round/>
                      <a:headEnd type="none" w="sm" len="sm"/>
                      <a:tailEnd type="none" w="sm" len="sm"/>
                    </a:lnR>
                    <a:lnT w="12700" cap="flat" cmpd="sng">
                      <a:solidFill>
                        <a:srgbClr val="D9D9E3"/>
                      </a:solidFill>
                      <a:prstDash val="solid"/>
                      <a:round/>
                      <a:headEnd type="none" w="sm" len="sm"/>
                      <a:tailEnd type="none" w="sm" len="sm"/>
                    </a:lnT>
                    <a:lnB w="9525" cap="flat" cmpd="sng">
                      <a:solidFill>
                        <a:srgbClr val="D9D9E3"/>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bl>
          </a:graphicData>
        </a:graphic>
      </p:graphicFrame>
      <p:pic>
        <p:nvPicPr>
          <p:cNvPr id="672" name="Google Shape;672;p16" descr="텍스트, 스크린샷, 폰트이(가) 표시된 사진&#10;&#10;자동 생성된 설명"/>
          <p:cNvPicPr preferRelativeResize="0"/>
          <p:nvPr/>
        </p:nvPicPr>
        <p:blipFill rotWithShape="1">
          <a:blip r:embed="rId7">
            <a:alphaModFix/>
          </a:blip>
          <a:srcRect b="75673"/>
          <a:stretch/>
        </p:blipFill>
        <p:spPr>
          <a:xfrm>
            <a:off x="2666033" y="2926032"/>
            <a:ext cx="4667024" cy="289649"/>
          </a:xfrm>
          <a:prstGeom prst="rect">
            <a:avLst/>
          </a:prstGeom>
          <a:noFill/>
          <a:ln>
            <a:noFill/>
          </a:ln>
        </p:spPr>
      </p:pic>
      <p:sp>
        <p:nvSpPr>
          <p:cNvPr id="673" name="Google Shape;673;p16"/>
          <p:cNvSpPr txBox="1"/>
          <p:nvPr/>
        </p:nvSpPr>
        <p:spPr>
          <a:xfrm>
            <a:off x="2666033" y="3305086"/>
            <a:ext cx="2070100" cy="122341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50" b="1" dirty="0">
                <a:solidFill>
                  <a:schemeClr val="lt1"/>
                </a:solidFill>
                <a:highlight>
                  <a:srgbClr val="000000"/>
                </a:highlight>
                <a:latin typeface="Malgun Gothic"/>
                <a:ea typeface="Malgun Gothic"/>
                <a:cs typeface="Malgun Gothic"/>
                <a:sym typeface="Malgun Gothic"/>
              </a:rPr>
              <a:t>클러스터 0:</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R-squared: </a:t>
            </a:r>
            <a:r>
              <a:rPr lang="ko-KR" sz="1050" b="1" dirty="0">
                <a:solidFill>
                  <a:srgbClr val="FF0000"/>
                </a:solidFill>
                <a:latin typeface="Malgun Gothic"/>
                <a:ea typeface="Malgun Gothic"/>
                <a:cs typeface="Malgun Gothic"/>
                <a:sym typeface="Malgun Gothic"/>
              </a:rPr>
              <a:t>0.318 </a:t>
            </a:r>
            <a:r>
              <a:rPr lang="ko-KR" sz="1050" dirty="0">
                <a:solidFill>
                  <a:schemeClr val="dk1"/>
                </a:solidFill>
                <a:latin typeface="Malgun Gothic"/>
                <a:ea typeface="Malgun Gothic"/>
                <a:cs typeface="Malgun Gothic"/>
                <a:sym typeface="Malgun Gothic"/>
              </a:rPr>
              <a:t>(모델이 데이터의 31.8%를 설명)</a:t>
            </a:r>
            <a:endParaRPr dirty="0"/>
          </a:p>
          <a:p>
            <a:pPr marL="92075" marR="0" lvl="0" indent="-92075" algn="l" rtl="0">
              <a:spcBef>
                <a:spcPts val="0"/>
              </a:spcBef>
              <a:spcAft>
                <a:spcPts val="0"/>
              </a:spcAft>
              <a:buClr>
                <a:srgbClr val="FF0000"/>
              </a:buClr>
              <a:buSzPts val="1050"/>
              <a:buFont typeface="Malgun Gothic"/>
              <a:buChar char="•"/>
            </a:pPr>
            <a:r>
              <a:rPr lang="ko-KR" sz="1050" dirty="0">
                <a:solidFill>
                  <a:schemeClr val="dk1"/>
                </a:solidFill>
                <a:latin typeface="Malgun Gothic"/>
                <a:ea typeface="Malgun Gothic"/>
                <a:cs typeface="Malgun Gothic"/>
                <a:sym typeface="Malgun Gothic"/>
              </a:rPr>
              <a:t>주요 변수의 p-값:</a:t>
            </a:r>
            <a:endParaRPr dirty="0"/>
          </a:p>
          <a:p>
            <a:pPr marL="92075" marR="0" lvl="1" indent="-92075" algn="l" rtl="0">
              <a:spcBef>
                <a:spcPts val="0"/>
              </a:spcBef>
              <a:spcAft>
                <a:spcPts val="0"/>
              </a:spcAft>
              <a:buClr>
                <a:srgbClr val="FF0000"/>
              </a:buClr>
              <a:buSzPts val="1050"/>
              <a:buFont typeface="Malgun Gothic"/>
              <a:buChar char="•"/>
            </a:pPr>
            <a:r>
              <a:rPr lang="ko-KR" sz="1050" b="0" i="0" u="none" strike="noStrike" cap="none" dirty="0">
                <a:solidFill>
                  <a:schemeClr val="dk1"/>
                </a:solidFill>
                <a:latin typeface="Malgun Gothic"/>
                <a:ea typeface="Malgun Gothic"/>
                <a:cs typeface="Malgun Gothic"/>
                <a:sym typeface="Malgun Gothic"/>
              </a:rPr>
              <a:t>주차장: 0.719</a:t>
            </a:r>
            <a:endParaRPr dirty="0"/>
          </a:p>
          <a:p>
            <a:pPr marL="92075" marR="0" lvl="1" indent="-92075" algn="l" rtl="0">
              <a:spcBef>
                <a:spcPts val="0"/>
              </a:spcBef>
              <a:spcAft>
                <a:spcPts val="0"/>
              </a:spcAft>
              <a:buClr>
                <a:srgbClr val="FF0000"/>
              </a:buClr>
              <a:buSzPts val="1050"/>
              <a:buFont typeface="Malgun Gothic"/>
              <a:buChar char="•"/>
            </a:pPr>
            <a:r>
              <a:rPr lang="ko-KR" sz="1050" b="0" i="0" u="none" strike="noStrike" cap="none" dirty="0">
                <a:solidFill>
                  <a:schemeClr val="dk1"/>
                </a:solidFill>
                <a:latin typeface="Malgun Gothic"/>
                <a:ea typeface="Malgun Gothic"/>
                <a:cs typeface="Malgun Gothic"/>
                <a:sym typeface="Malgun Gothic"/>
              </a:rPr>
              <a:t>장애인고용자수: 0.113</a:t>
            </a:r>
            <a:endParaRPr dirty="0"/>
          </a:p>
          <a:p>
            <a:pPr marL="92075" marR="0" lvl="1" indent="-92075" algn="l" rtl="0">
              <a:spcBef>
                <a:spcPts val="0"/>
              </a:spcBef>
              <a:spcAft>
                <a:spcPts val="0"/>
              </a:spcAft>
              <a:buClr>
                <a:srgbClr val="FF0000"/>
              </a:buClr>
              <a:buSzPts val="1050"/>
              <a:buFont typeface="Malgun Gothic"/>
              <a:buChar char="•"/>
            </a:pPr>
            <a:r>
              <a:rPr lang="ko-KR" sz="1050" b="0" i="0" u="none" strike="noStrike" cap="none" dirty="0">
                <a:solidFill>
                  <a:schemeClr val="dk1"/>
                </a:solidFill>
                <a:latin typeface="Malgun Gothic"/>
                <a:ea typeface="Malgun Gothic"/>
                <a:cs typeface="Malgun Gothic"/>
                <a:sym typeface="Malgun Gothic"/>
              </a:rPr>
              <a:t>복지시설: 0.413</a:t>
            </a:r>
            <a:endParaRPr dirty="0"/>
          </a:p>
        </p:txBody>
      </p:sp>
      <p:sp>
        <p:nvSpPr>
          <p:cNvPr id="674" name="Google Shape;674;p16"/>
          <p:cNvSpPr txBox="1"/>
          <p:nvPr/>
        </p:nvSpPr>
        <p:spPr>
          <a:xfrm>
            <a:off x="4840941" y="3305086"/>
            <a:ext cx="2070100" cy="138499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50" b="1" dirty="0">
                <a:solidFill>
                  <a:schemeClr val="lt1"/>
                </a:solidFill>
                <a:highlight>
                  <a:srgbClr val="000000"/>
                </a:highlight>
                <a:latin typeface="Malgun Gothic"/>
                <a:ea typeface="Malgun Gothic"/>
                <a:cs typeface="Malgun Gothic"/>
                <a:sym typeface="Malgun Gothic"/>
              </a:rPr>
              <a:t>클러스터 1:</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R-squared: </a:t>
            </a:r>
            <a:r>
              <a:rPr lang="ko-KR" sz="1050" b="1" dirty="0">
                <a:solidFill>
                  <a:srgbClr val="FF0000"/>
                </a:solidFill>
                <a:latin typeface="Malgun Gothic"/>
                <a:ea typeface="Malgun Gothic"/>
                <a:cs typeface="Malgun Gothic"/>
                <a:sym typeface="Malgun Gothic"/>
              </a:rPr>
              <a:t>0.687</a:t>
            </a:r>
            <a:r>
              <a:rPr lang="ko-KR" sz="1050" dirty="0">
                <a:solidFill>
                  <a:schemeClr val="dk1"/>
                </a:solidFill>
                <a:latin typeface="Malgun Gothic"/>
                <a:ea typeface="Malgun Gothic"/>
                <a:cs typeface="Malgun Gothic"/>
                <a:sym typeface="Malgun Gothic"/>
              </a:rPr>
              <a:t> (모델이 데이터의 68.7%를 설명)</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주요 변수의 p-값:</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주차장: 0.291</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장애인고용자수: 0.018 (통계적으로 유의미)</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복지시설: 0.153</a:t>
            </a:r>
            <a:endParaRPr dirty="0"/>
          </a:p>
        </p:txBody>
      </p:sp>
      <p:sp>
        <p:nvSpPr>
          <p:cNvPr id="675" name="Google Shape;675;p16"/>
          <p:cNvSpPr txBox="1"/>
          <p:nvPr/>
        </p:nvSpPr>
        <p:spPr>
          <a:xfrm>
            <a:off x="6898364" y="3305086"/>
            <a:ext cx="2070100" cy="138499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50" b="1" dirty="0">
                <a:solidFill>
                  <a:schemeClr val="lt1"/>
                </a:solidFill>
                <a:highlight>
                  <a:srgbClr val="000000"/>
                </a:highlight>
                <a:latin typeface="Malgun Gothic"/>
                <a:ea typeface="Malgun Gothic"/>
                <a:cs typeface="Malgun Gothic"/>
                <a:sym typeface="Malgun Gothic"/>
              </a:rPr>
              <a:t>클러스터 2:</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R-squared: </a:t>
            </a:r>
            <a:r>
              <a:rPr lang="ko-KR" sz="1050" b="1" dirty="0">
                <a:solidFill>
                  <a:srgbClr val="FF0000"/>
                </a:solidFill>
                <a:latin typeface="Malgun Gothic"/>
                <a:ea typeface="Malgun Gothic"/>
                <a:cs typeface="Malgun Gothic"/>
                <a:sym typeface="Malgun Gothic"/>
              </a:rPr>
              <a:t>0.895</a:t>
            </a:r>
            <a:r>
              <a:rPr lang="ko-KR" sz="1050" dirty="0">
                <a:solidFill>
                  <a:schemeClr val="dk1"/>
                </a:solidFill>
                <a:latin typeface="Malgun Gothic"/>
                <a:ea typeface="Malgun Gothic"/>
                <a:cs typeface="Malgun Gothic"/>
                <a:sym typeface="Malgun Gothic"/>
              </a:rPr>
              <a:t> (모델이 데이터의 89.5%를 설명)</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주요 변수의 p-값:</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주차장: 0.350</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장애인고용자수: 0.626</a:t>
            </a:r>
            <a:endParaRPr dirty="0"/>
          </a:p>
          <a:p>
            <a:pPr marL="92075" marR="0" lvl="0" indent="-92075" algn="l" rtl="0">
              <a:spcBef>
                <a:spcPts val="0"/>
              </a:spcBef>
              <a:spcAft>
                <a:spcPts val="0"/>
              </a:spcAft>
              <a:buClr>
                <a:srgbClr val="FF0000"/>
              </a:buClr>
              <a:buSzPts val="1050"/>
              <a:buFont typeface="Noto Sans Symbols"/>
              <a:buChar char="▪"/>
            </a:pPr>
            <a:r>
              <a:rPr lang="ko-KR" sz="1050" dirty="0">
                <a:solidFill>
                  <a:schemeClr val="dk1"/>
                </a:solidFill>
                <a:latin typeface="Malgun Gothic"/>
                <a:ea typeface="Malgun Gothic"/>
                <a:cs typeface="Malgun Gothic"/>
                <a:sym typeface="Malgun Gothic"/>
              </a:rPr>
              <a:t>복지시설: 0.577</a:t>
            </a:r>
            <a:endParaRPr dirty="0"/>
          </a:p>
          <a:p>
            <a:pPr marL="0" marR="0" lvl="0" indent="0" algn="l" rtl="0">
              <a:spcBef>
                <a:spcPts val="0"/>
              </a:spcBef>
              <a:spcAft>
                <a:spcPts val="0"/>
              </a:spcAft>
              <a:buNone/>
            </a:pPr>
            <a:endParaRPr sz="1050" dirty="0">
              <a:solidFill>
                <a:schemeClr val="dk1"/>
              </a:solidFill>
              <a:latin typeface="Malgun Gothic"/>
              <a:ea typeface="Malgun Gothic"/>
              <a:cs typeface="Malgun Gothic"/>
              <a:sym typeface="Malgun Gothic"/>
            </a:endParaRPr>
          </a:p>
        </p:txBody>
      </p:sp>
      <p:sp>
        <p:nvSpPr>
          <p:cNvPr id="676" name="Google Shape;676;p16"/>
          <p:cNvSpPr/>
          <p:nvPr/>
        </p:nvSpPr>
        <p:spPr>
          <a:xfrm>
            <a:off x="4983475" y="4162351"/>
            <a:ext cx="1493400" cy="289500"/>
          </a:xfrm>
          <a:prstGeom prst="rect">
            <a:avLst/>
          </a:prstGeom>
          <a:noFill/>
          <a:ln w="127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677" name="Google Shape;677;p16"/>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16</a:t>
            </a:r>
            <a:endParaRPr sz="1000" dirty="0">
              <a:solidFill>
                <a:schemeClr val="dk1"/>
              </a:solidFill>
              <a:latin typeface="Malgun Gothic"/>
              <a:ea typeface="Malgun Gothic"/>
              <a:cs typeface="Malgun Gothic"/>
              <a:sym typeface="Malgun Gothic"/>
            </a:endParaRPr>
          </a:p>
        </p:txBody>
      </p:sp>
      <p:cxnSp>
        <p:nvCxnSpPr>
          <p:cNvPr id="678" name="Google Shape;678;p16"/>
          <p:cNvCxnSpPr/>
          <p:nvPr/>
        </p:nvCxnSpPr>
        <p:spPr>
          <a:xfrm>
            <a:off x="548275" y="4569675"/>
            <a:ext cx="1661100" cy="0"/>
          </a:xfrm>
          <a:prstGeom prst="straightConnector1">
            <a:avLst/>
          </a:prstGeom>
          <a:noFill/>
          <a:ln w="9525" cap="flat" cmpd="sng">
            <a:solidFill>
              <a:srgbClr val="FF0000"/>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pic>
        <p:nvPicPr>
          <p:cNvPr id="684" name="Google Shape;684;p17" descr="텍스트, 도표, 친필, 평면도이(가) 표시된 사진&#10;&#10;자동 생성된 설명"/>
          <p:cNvPicPr preferRelativeResize="0"/>
          <p:nvPr/>
        </p:nvPicPr>
        <p:blipFill rotWithShape="1">
          <a:blip r:embed="rId3">
            <a:alphaModFix/>
          </a:blip>
          <a:srcRect/>
          <a:stretch/>
        </p:blipFill>
        <p:spPr>
          <a:xfrm>
            <a:off x="1549066" y="1142744"/>
            <a:ext cx="7023432" cy="3640068"/>
          </a:xfrm>
          <a:prstGeom prst="rect">
            <a:avLst/>
          </a:prstGeom>
          <a:noFill/>
          <a:ln>
            <a:noFill/>
          </a:ln>
        </p:spPr>
      </p:pic>
      <p:sp>
        <p:nvSpPr>
          <p:cNvPr id="685" name="Google Shape;685;p17"/>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686" name="Google Shape;686;p17"/>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3-5. 의사결정나무 분석</a:t>
            </a:r>
            <a:endParaRPr sz="1600" b="1" dirty="0">
              <a:solidFill>
                <a:schemeClr val="dk1"/>
              </a:solidFill>
              <a:latin typeface="Malgun Gothic"/>
              <a:ea typeface="Malgun Gothic"/>
              <a:cs typeface="Malgun Gothic"/>
              <a:sym typeface="Malgun Gothic"/>
            </a:endParaRPr>
          </a:p>
        </p:txBody>
      </p:sp>
      <p:grpSp>
        <p:nvGrpSpPr>
          <p:cNvPr id="687" name="Google Shape;687;p17"/>
          <p:cNvGrpSpPr/>
          <p:nvPr/>
        </p:nvGrpSpPr>
        <p:grpSpPr>
          <a:xfrm>
            <a:off x="2" y="306967"/>
            <a:ext cx="399559" cy="169606"/>
            <a:chOff x="0" y="1894446"/>
            <a:chExt cx="799118" cy="339211"/>
          </a:xfrm>
        </p:grpSpPr>
        <p:sp>
          <p:nvSpPr>
            <p:cNvPr id="688" name="Google Shape;688;p17"/>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689" name="Google Shape;689;p17"/>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cxnSp>
        <p:nvCxnSpPr>
          <p:cNvPr id="690" name="Google Shape;690;p17"/>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691" name="Google Shape;691;p17"/>
          <p:cNvCxnSpPr/>
          <p:nvPr/>
        </p:nvCxnSpPr>
        <p:spPr>
          <a:xfrm>
            <a:off x="4983480" y="401142"/>
            <a:ext cx="2796540" cy="0"/>
          </a:xfrm>
          <a:prstGeom prst="straightConnector1">
            <a:avLst/>
          </a:prstGeom>
          <a:noFill/>
          <a:ln w="9525" cap="flat" cmpd="sng">
            <a:solidFill>
              <a:srgbClr val="A5A5A5"/>
            </a:solidFill>
            <a:prstDash val="solid"/>
            <a:miter lim="800000"/>
            <a:headEnd type="none" w="sm" len="sm"/>
            <a:tailEnd type="none" w="sm" len="sm"/>
          </a:ln>
        </p:spPr>
      </p:cxnSp>
      <p:grpSp>
        <p:nvGrpSpPr>
          <p:cNvPr id="692" name="Google Shape;692;p17"/>
          <p:cNvGrpSpPr/>
          <p:nvPr/>
        </p:nvGrpSpPr>
        <p:grpSpPr>
          <a:xfrm>
            <a:off x="7833682" y="286144"/>
            <a:ext cx="1051965" cy="240818"/>
            <a:chOff x="7833682" y="286144"/>
            <a:chExt cx="1051965" cy="240818"/>
          </a:xfrm>
        </p:grpSpPr>
        <p:sp>
          <p:nvSpPr>
            <p:cNvPr id="693" name="Google Shape;693;p17"/>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algun Gothic"/>
                <a:ea typeface="Malgun Gothic"/>
                <a:cs typeface="Malgun Gothic"/>
                <a:sym typeface="Malgun Gothic"/>
              </a:endParaRPr>
            </a:p>
          </p:txBody>
        </p:sp>
        <p:pic>
          <p:nvPicPr>
            <p:cNvPr id="694" name="Google Shape;694;p17"/>
            <p:cNvPicPr preferRelativeResize="0"/>
            <p:nvPr/>
          </p:nvPicPr>
          <p:blipFill rotWithShape="1">
            <a:blip r:embed="rId4">
              <a:alphaModFix/>
            </a:blip>
            <a:srcRect/>
            <a:stretch/>
          </p:blipFill>
          <p:spPr>
            <a:xfrm>
              <a:off x="7933414" y="348491"/>
              <a:ext cx="824373" cy="103526"/>
            </a:xfrm>
            <a:prstGeom prst="rect">
              <a:avLst/>
            </a:prstGeom>
            <a:noFill/>
            <a:ln>
              <a:noFill/>
            </a:ln>
          </p:spPr>
        </p:pic>
      </p:grpSp>
      <p:sp>
        <p:nvSpPr>
          <p:cNvPr id="695" name="Google Shape;695;p17"/>
          <p:cNvSpPr txBox="1"/>
          <p:nvPr/>
        </p:nvSpPr>
        <p:spPr>
          <a:xfrm>
            <a:off x="414307" y="150680"/>
            <a:ext cx="4426500" cy="307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a:t>
            </a:r>
            <a:r>
              <a:rPr lang="ko-KR" sz="700" dirty="0">
                <a:solidFill>
                  <a:schemeClr val="dk1"/>
                </a:solidFill>
                <a:latin typeface="Malgun Gothic"/>
                <a:ea typeface="Malgun Gothic"/>
                <a:cs typeface="Malgun Gothic"/>
                <a:sym typeface="Malgun Gothic"/>
              </a:rPr>
              <a:t>장애인 전용주차구역 불법단속 장치 최적의 입지 선정  </a:t>
            </a:r>
            <a:endParaRPr dirty="0">
              <a:solidFill>
                <a:schemeClr val="dk1"/>
              </a:solidFill>
            </a:endParaRPr>
          </a:p>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  </a:t>
            </a:r>
            <a:endParaRPr dirty="0"/>
          </a:p>
        </p:txBody>
      </p:sp>
      <p:sp>
        <p:nvSpPr>
          <p:cNvPr id="696" name="Google Shape;696;p17"/>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17</a:t>
            </a:r>
            <a:endParaRPr sz="1000" dirty="0">
              <a:solidFill>
                <a:schemeClr val="dk1"/>
              </a:solidFill>
              <a:latin typeface="Malgun Gothic"/>
              <a:ea typeface="Malgun Gothic"/>
              <a:cs typeface="Malgun Gothic"/>
              <a:sym typeface="Malgun Gothic"/>
            </a:endParaRPr>
          </a:p>
        </p:txBody>
      </p:sp>
      <p:sp>
        <p:nvSpPr>
          <p:cNvPr id="697" name="Google Shape;697;p17"/>
          <p:cNvSpPr txBox="1"/>
          <p:nvPr/>
        </p:nvSpPr>
        <p:spPr>
          <a:xfrm>
            <a:off x="6378617" y="695576"/>
            <a:ext cx="2678905"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dirty="0">
                <a:solidFill>
                  <a:schemeClr val="dk1"/>
                </a:solidFill>
                <a:latin typeface="Malgun Gothic"/>
                <a:ea typeface="Malgun Gothic"/>
                <a:cs typeface="Malgun Gothic"/>
                <a:sym typeface="Malgun Gothic"/>
              </a:rPr>
              <a:t>70(train) : 30(test)로 나눠서 만든 의사결정 나무</a:t>
            </a:r>
            <a:endParaRPr dirty="0"/>
          </a:p>
        </p:txBody>
      </p:sp>
      <p:sp>
        <p:nvSpPr>
          <p:cNvPr id="698" name="Google Shape;698;p17"/>
          <p:cNvSpPr txBox="1"/>
          <p:nvPr/>
        </p:nvSpPr>
        <p:spPr>
          <a:xfrm>
            <a:off x="400427" y="1033964"/>
            <a:ext cx="2648825"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dirty="0">
                <a:solidFill>
                  <a:schemeClr val="dk1"/>
                </a:solidFill>
                <a:latin typeface="Malgun Gothic"/>
                <a:ea typeface="Malgun Gothic"/>
                <a:cs typeface="Malgun Gothic"/>
                <a:sym typeface="Malgun Gothic"/>
              </a:rPr>
              <a:t>가지치기 한결과</a:t>
            </a:r>
            <a:endParaRPr dirty="0"/>
          </a:p>
          <a:p>
            <a:pPr marL="0" marR="0" lvl="0" indent="0" algn="l" rtl="0">
              <a:spcBef>
                <a:spcPts val="0"/>
              </a:spcBef>
              <a:spcAft>
                <a:spcPts val="0"/>
              </a:spcAft>
              <a:buNone/>
            </a:pPr>
            <a:r>
              <a:rPr lang="ko-KR" sz="1200" dirty="0">
                <a:solidFill>
                  <a:schemeClr val="dk1"/>
                </a:solidFill>
                <a:latin typeface="Malgun Gothic"/>
                <a:ea typeface="Malgun Gothic"/>
                <a:cs typeface="Malgun Gothic"/>
                <a:sym typeface="Malgun Gothic"/>
              </a:rPr>
              <a:t>-깊이는 4로 설정</a:t>
            </a:r>
            <a:endParaRPr dirty="0"/>
          </a:p>
          <a:p>
            <a:pPr marL="0" marR="0" lvl="0" indent="0" algn="l" rtl="0">
              <a:spcBef>
                <a:spcPts val="0"/>
              </a:spcBef>
              <a:spcAft>
                <a:spcPts val="0"/>
              </a:spcAft>
              <a:buNone/>
            </a:pPr>
            <a:endParaRPr sz="12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br>
              <a:rPr lang="ko-KR" sz="1200" dirty="0">
                <a:solidFill>
                  <a:schemeClr val="dk1"/>
                </a:solidFill>
                <a:latin typeface="Malgun Gothic"/>
                <a:ea typeface="Malgun Gothic"/>
                <a:cs typeface="Malgun Gothic"/>
                <a:sym typeface="Malgun Gothic"/>
              </a:rPr>
            </a:br>
            <a:r>
              <a:rPr lang="ko-KR" sz="1200" dirty="0">
                <a:solidFill>
                  <a:schemeClr val="dk1"/>
                </a:solidFill>
                <a:latin typeface="Malgun Gothic"/>
                <a:ea typeface="Malgun Gothic"/>
                <a:cs typeface="Malgun Gothic"/>
                <a:sym typeface="Malgun Gothic"/>
              </a:rPr>
              <a:t>장애인 고용자수가 713이하, 복지시설이 21이하, 주차장이 7047 이하일때 가장 낮은 과태료 건수를 보인다.</a:t>
            </a:r>
            <a:endParaRPr dirty="0"/>
          </a:p>
        </p:txBody>
      </p:sp>
      <p:pic>
        <p:nvPicPr>
          <p:cNvPr id="699" name="Google Shape;699;p17"/>
          <p:cNvPicPr preferRelativeResize="0"/>
          <p:nvPr/>
        </p:nvPicPr>
        <p:blipFill rotWithShape="1">
          <a:blip r:embed="rId5">
            <a:alphaModFix/>
          </a:blip>
          <a:srcRect/>
          <a:stretch/>
        </p:blipFill>
        <p:spPr>
          <a:xfrm>
            <a:off x="202282" y="1037723"/>
            <a:ext cx="197018" cy="210553"/>
          </a:xfrm>
          <a:prstGeom prst="rect">
            <a:avLst/>
          </a:prstGeom>
          <a:noFill/>
          <a:ln>
            <a:noFill/>
          </a:ln>
        </p:spPr>
      </p:pic>
      <p:pic>
        <p:nvPicPr>
          <p:cNvPr id="700" name="Google Shape;700;p17"/>
          <p:cNvPicPr preferRelativeResize="0"/>
          <p:nvPr/>
        </p:nvPicPr>
        <p:blipFill rotWithShape="1">
          <a:blip r:embed="rId6">
            <a:alphaModFix/>
          </a:blip>
          <a:srcRect/>
          <a:stretch/>
        </p:blipFill>
        <p:spPr>
          <a:xfrm>
            <a:off x="112796" y="1702218"/>
            <a:ext cx="285750" cy="295275"/>
          </a:xfrm>
          <a:prstGeom prst="rect">
            <a:avLst/>
          </a:prstGeom>
          <a:noFill/>
          <a:ln>
            <a:noFill/>
          </a:ln>
        </p:spPr>
      </p:pic>
      <p:cxnSp>
        <p:nvCxnSpPr>
          <p:cNvPr id="701" name="Google Shape;701;p17"/>
          <p:cNvCxnSpPr/>
          <p:nvPr/>
        </p:nvCxnSpPr>
        <p:spPr>
          <a:xfrm flipH="1">
            <a:off x="5209673" y="1813763"/>
            <a:ext cx="536909" cy="267703"/>
          </a:xfrm>
          <a:prstGeom prst="straightConnector1">
            <a:avLst/>
          </a:prstGeom>
          <a:noFill/>
          <a:ln w="28575" cap="flat" cmpd="sng">
            <a:solidFill>
              <a:srgbClr val="FF0000"/>
            </a:solidFill>
            <a:prstDash val="solid"/>
            <a:miter lim="800000"/>
            <a:headEnd type="none" w="sm" len="sm"/>
            <a:tailEnd type="none" w="sm" len="sm"/>
          </a:ln>
        </p:spPr>
      </p:cxnSp>
      <p:cxnSp>
        <p:nvCxnSpPr>
          <p:cNvPr id="702" name="Google Shape;702;p17"/>
          <p:cNvCxnSpPr/>
          <p:nvPr/>
        </p:nvCxnSpPr>
        <p:spPr>
          <a:xfrm flipH="1">
            <a:off x="4359942" y="2505578"/>
            <a:ext cx="213561" cy="260183"/>
          </a:xfrm>
          <a:prstGeom prst="straightConnector1">
            <a:avLst/>
          </a:prstGeom>
          <a:noFill/>
          <a:ln w="28575" cap="flat" cmpd="sng">
            <a:solidFill>
              <a:srgbClr val="FF0000"/>
            </a:solidFill>
            <a:prstDash val="solid"/>
            <a:miter lim="800000"/>
            <a:headEnd type="none" w="sm" len="sm"/>
            <a:tailEnd type="none" w="sm" len="sm"/>
          </a:ln>
        </p:spPr>
      </p:cxnSp>
      <p:cxnSp>
        <p:nvCxnSpPr>
          <p:cNvPr id="703" name="Google Shape;703;p17"/>
          <p:cNvCxnSpPr/>
          <p:nvPr/>
        </p:nvCxnSpPr>
        <p:spPr>
          <a:xfrm flipH="1">
            <a:off x="3277100" y="3212432"/>
            <a:ext cx="476751" cy="252663"/>
          </a:xfrm>
          <a:prstGeom prst="straightConnector1">
            <a:avLst/>
          </a:prstGeom>
          <a:noFill/>
          <a:ln w="28575" cap="flat" cmpd="sng">
            <a:solidFill>
              <a:srgbClr val="FF0000"/>
            </a:solidFill>
            <a:prstDash val="solid"/>
            <a:miter lim="800000"/>
            <a:headEnd type="none" w="sm" len="sm"/>
            <a:tailEnd type="none" w="sm" len="sm"/>
          </a:ln>
        </p:spPr>
      </p:cxnSp>
      <p:cxnSp>
        <p:nvCxnSpPr>
          <p:cNvPr id="704" name="Google Shape;704;p17"/>
          <p:cNvCxnSpPr/>
          <p:nvPr/>
        </p:nvCxnSpPr>
        <p:spPr>
          <a:xfrm flipH="1">
            <a:off x="2457448" y="3904248"/>
            <a:ext cx="213561" cy="260183"/>
          </a:xfrm>
          <a:prstGeom prst="straightConnector1">
            <a:avLst/>
          </a:prstGeom>
          <a:noFill/>
          <a:ln w="28575" cap="flat" cmpd="sng">
            <a:solidFill>
              <a:srgbClr val="FF0000"/>
            </a:solidFill>
            <a:prstDash val="solid"/>
            <a:miter lim="800000"/>
            <a:headEnd type="none" w="sm" len="sm"/>
            <a:tailEnd type="none" w="sm" len="sm"/>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18"/>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711" name="Google Shape;711;p18"/>
          <p:cNvSpPr/>
          <p:nvPr/>
        </p:nvSpPr>
        <p:spPr>
          <a:xfrm>
            <a:off x="399561" y="285534"/>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3-6. 송파구내 센서 위치 선정 </a:t>
            </a:r>
            <a:endParaRPr dirty="0"/>
          </a:p>
        </p:txBody>
      </p:sp>
      <p:grpSp>
        <p:nvGrpSpPr>
          <p:cNvPr id="712" name="Google Shape;712;p18"/>
          <p:cNvGrpSpPr/>
          <p:nvPr/>
        </p:nvGrpSpPr>
        <p:grpSpPr>
          <a:xfrm>
            <a:off x="2" y="306967"/>
            <a:ext cx="399559" cy="169606"/>
            <a:chOff x="0" y="1894446"/>
            <a:chExt cx="799118" cy="339211"/>
          </a:xfrm>
        </p:grpSpPr>
        <p:sp>
          <p:nvSpPr>
            <p:cNvPr id="713" name="Google Shape;713;p18"/>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714" name="Google Shape;714;p18"/>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cxnSp>
        <p:nvCxnSpPr>
          <p:cNvPr id="715" name="Google Shape;715;p18"/>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716" name="Google Shape;716;p18"/>
          <p:cNvCxnSpPr/>
          <p:nvPr/>
        </p:nvCxnSpPr>
        <p:spPr>
          <a:xfrm>
            <a:off x="4983480" y="401142"/>
            <a:ext cx="2796540" cy="0"/>
          </a:xfrm>
          <a:prstGeom prst="straightConnector1">
            <a:avLst/>
          </a:prstGeom>
          <a:noFill/>
          <a:ln w="9525" cap="flat" cmpd="sng">
            <a:solidFill>
              <a:srgbClr val="A5A5A5"/>
            </a:solidFill>
            <a:prstDash val="solid"/>
            <a:miter lim="800000"/>
            <a:headEnd type="none" w="sm" len="sm"/>
            <a:tailEnd type="none" w="sm" len="sm"/>
          </a:ln>
        </p:spPr>
      </p:cxnSp>
      <p:grpSp>
        <p:nvGrpSpPr>
          <p:cNvPr id="717" name="Google Shape;717;p18"/>
          <p:cNvGrpSpPr/>
          <p:nvPr/>
        </p:nvGrpSpPr>
        <p:grpSpPr>
          <a:xfrm>
            <a:off x="7833682" y="286144"/>
            <a:ext cx="1051965" cy="240818"/>
            <a:chOff x="7833682" y="286144"/>
            <a:chExt cx="1051965" cy="240818"/>
          </a:xfrm>
        </p:grpSpPr>
        <p:sp>
          <p:nvSpPr>
            <p:cNvPr id="718" name="Google Shape;718;p18"/>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algun Gothic"/>
                <a:ea typeface="Malgun Gothic"/>
                <a:cs typeface="Malgun Gothic"/>
                <a:sym typeface="Malgun Gothic"/>
              </a:endParaRPr>
            </a:p>
          </p:txBody>
        </p:sp>
        <p:pic>
          <p:nvPicPr>
            <p:cNvPr id="719" name="Google Shape;719;p18"/>
            <p:cNvPicPr preferRelativeResize="0"/>
            <p:nvPr/>
          </p:nvPicPr>
          <p:blipFill rotWithShape="1">
            <a:blip r:embed="rId3">
              <a:alphaModFix/>
            </a:blip>
            <a:srcRect/>
            <a:stretch/>
          </p:blipFill>
          <p:spPr>
            <a:xfrm>
              <a:off x="7933414" y="348491"/>
              <a:ext cx="824373" cy="103526"/>
            </a:xfrm>
            <a:prstGeom prst="rect">
              <a:avLst/>
            </a:prstGeom>
            <a:noFill/>
            <a:ln>
              <a:noFill/>
            </a:ln>
          </p:spPr>
        </p:pic>
      </p:grpSp>
      <p:pic>
        <p:nvPicPr>
          <p:cNvPr id="720" name="Google Shape;720;p18" descr="지도, 텍스트이(가) 표시된 사진&#10;&#10;자동 생성된 설명"/>
          <p:cNvPicPr preferRelativeResize="0"/>
          <p:nvPr/>
        </p:nvPicPr>
        <p:blipFill rotWithShape="1">
          <a:blip r:embed="rId4">
            <a:alphaModFix/>
          </a:blip>
          <a:srcRect/>
          <a:stretch/>
        </p:blipFill>
        <p:spPr>
          <a:xfrm>
            <a:off x="399561" y="1572945"/>
            <a:ext cx="2023599" cy="1936077"/>
          </a:xfrm>
          <a:prstGeom prst="rect">
            <a:avLst/>
          </a:prstGeom>
          <a:noFill/>
          <a:ln>
            <a:noFill/>
          </a:ln>
        </p:spPr>
      </p:pic>
      <p:pic>
        <p:nvPicPr>
          <p:cNvPr id="721" name="Google Shape;721;p18" descr="텍스트, 스크린샷, 폰트, 번호이(가) 표시된 사진&#10;&#10;자동 생성된 설명"/>
          <p:cNvPicPr preferRelativeResize="0"/>
          <p:nvPr/>
        </p:nvPicPr>
        <p:blipFill rotWithShape="1">
          <a:blip r:embed="rId5">
            <a:alphaModFix/>
          </a:blip>
          <a:srcRect/>
          <a:stretch/>
        </p:blipFill>
        <p:spPr>
          <a:xfrm>
            <a:off x="2543880" y="1567375"/>
            <a:ext cx="4728905" cy="1936077"/>
          </a:xfrm>
          <a:prstGeom prst="rect">
            <a:avLst/>
          </a:prstGeom>
          <a:noFill/>
          <a:ln>
            <a:noFill/>
          </a:ln>
        </p:spPr>
      </p:pic>
      <p:sp>
        <p:nvSpPr>
          <p:cNvPr id="722" name="Google Shape;722;p18"/>
          <p:cNvSpPr txBox="1"/>
          <p:nvPr/>
        </p:nvSpPr>
        <p:spPr>
          <a:xfrm>
            <a:off x="401846" y="3755742"/>
            <a:ext cx="8343600" cy="1416000"/>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1200" b="1" dirty="0">
                <a:solidFill>
                  <a:schemeClr val="dk1"/>
                </a:solidFill>
                <a:latin typeface="Malgun Gothic"/>
                <a:ea typeface="Malgun Gothic"/>
                <a:cs typeface="Malgun Gothic"/>
                <a:sym typeface="Malgun Gothic"/>
              </a:rPr>
              <a:t>데이터 수집 및 전처리 과정</a:t>
            </a:r>
            <a:endParaRPr dirty="0"/>
          </a:p>
          <a:p>
            <a:pPr marL="0" marR="0" lvl="0" indent="0" algn="l" rtl="0">
              <a:spcBef>
                <a:spcPts val="0"/>
              </a:spcBef>
              <a:spcAft>
                <a:spcPts val="0"/>
              </a:spcAft>
              <a:buNone/>
            </a:pPr>
            <a:endParaRPr sz="11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r>
              <a:rPr lang="ko-KR" sz="1100" dirty="0">
                <a:solidFill>
                  <a:schemeClr val="dk1"/>
                </a:solidFill>
                <a:latin typeface="Malgun Gothic"/>
                <a:ea typeface="Malgun Gothic"/>
                <a:cs typeface="Malgun Gothic"/>
                <a:sym typeface="Malgun Gothic"/>
              </a:rPr>
              <a:t>-송파구 내의 주차장 데이터가 없어 서울시 주차정보 안내시스템에서 크롤링을 통해 송파구내의 주차장 위치 수집</a:t>
            </a:r>
            <a:endParaRPr sz="9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endParaRPr sz="11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r>
              <a:rPr lang="ko-KR" sz="1100" dirty="0">
                <a:solidFill>
                  <a:schemeClr val="dk1"/>
                </a:solidFill>
                <a:latin typeface="Malgun Gothic"/>
                <a:ea typeface="Malgun Gothic"/>
                <a:cs typeface="Malgun Gothic"/>
                <a:sym typeface="Malgun Gothic"/>
              </a:rPr>
              <a:t>-Geopandas를 이용해 주소 값을 위경도로 변환 후 주차장 위치 파악</a:t>
            </a:r>
            <a:endParaRPr dirty="0"/>
          </a:p>
          <a:p>
            <a:pPr marL="0" marR="0" lvl="0" indent="0" algn="l" rtl="0">
              <a:spcBef>
                <a:spcPts val="0"/>
              </a:spcBef>
              <a:spcAft>
                <a:spcPts val="0"/>
              </a:spcAft>
              <a:buNone/>
            </a:pPr>
            <a:endParaRPr sz="11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r>
              <a:rPr lang="ko-KR" sz="1100" dirty="0">
                <a:solidFill>
                  <a:schemeClr val="dk1"/>
                </a:solidFill>
                <a:latin typeface="Malgun Gothic"/>
                <a:ea typeface="Malgun Gothic"/>
                <a:cs typeface="Malgun Gothic"/>
                <a:sym typeface="Malgun Gothic"/>
              </a:rPr>
              <a:t>-Folium을 이용해 지도시각화</a:t>
            </a:r>
            <a:br>
              <a:rPr lang="ko-KR" sz="1100" dirty="0">
                <a:solidFill>
                  <a:schemeClr val="dk1"/>
                </a:solidFill>
                <a:latin typeface="Malgun Gothic"/>
                <a:ea typeface="Malgun Gothic"/>
                <a:cs typeface="Malgun Gothic"/>
                <a:sym typeface="Malgun Gothic"/>
              </a:rPr>
            </a:br>
            <a:endParaRPr sz="1100" dirty="0">
              <a:solidFill>
                <a:schemeClr val="dk1"/>
              </a:solidFill>
              <a:latin typeface="Malgun Gothic"/>
              <a:ea typeface="Malgun Gothic"/>
              <a:cs typeface="Malgun Gothic"/>
              <a:sym typeface="Malgun Gothic"/>
            </a:endParaRPr>
          </a:p>
        </p:txBody>
      </p:sp>
      <p:sp>
        <p:nvSpPr>
          <p:cNvPr id="723" name="Google Shape;723;p18"/>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18</a:t>
            </a:r>
            <a:endParaRPr sz="1000" dirty="0">
              <a:solidFill>
                <a:schemeClr val="dk1"/>
              </a:solidFill>
              <a:latin typeface="Malgun Gothic"/>
              <a:ea typeface="Malgun Gothic"/>
              <a:cs typeface="Malgun Gothic"/>
              <a:sym typeface="Malgun Gothic"/>
            </a:endParaRPr>
          </a:p>
        </p:txBody>
      </p:sp>
      <p:sp>
        <p:nvSpPr>
          <p:cNvPr id="724" name="Google Shape;724;p18"/>
          <p:cNvSpPr txBox="1"/>
          <p:nvPr/>
        </p:nvSpPr>
        <p:spPr>
          <a:xfrm>
            <a:off x="401850" y="940737"/>
            <a:ext cx="8703900" cy="384900"/>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1100" dirty="0">
                <a:solidFill>
                  <a:schemeClr val="dk1"/>
                </a:solidFill>
                <a:latin typeface="Malgun Gothic"/>
                <a:ea typeface="Malgun Gothic"/>
                <a:cs typeface="Malgun Gothic"/>
                <a:sym typeface="Malgun Gothic"/>
              </a:rPr>
              <a:t>서울시 강남구에는 이미 다수의 센서가 배치된 것으로 확인되어, 그 다음으로 주차장, 복지시설과 취업자수가 많은 송파구를 선정</a:t>
            </a:r>
            <a:br>
              <a:rPr lang="ko-KR" sz="1100" dirty="0">
                <a:solidFill>
                  <a:schemeClr val="dk1"/>
                </a:solidFill>
                <a:latin typeface="Malgun Gothic"/>
                <a:ea typeface="Malgun Gothic"/>
                <a:cs typeface="Malgun Gothic"/>
                <a:sym typeface="Malgun Gothic"/>
              </a:rPr>
            </a:br>
            <a:endParaRPr sz="1100" dirty="0">
              <a:solidFill>
                <a:schemeClr val="dk1"/>
              </a:solidFill>
              <a:latin typeface="Malgun Gothic"/>
              <a:ea typeface="Malgun Gothic"/>
              <a:cs typeface="Malgun Gothic"/>
              <a:sym typeface="Malgun Gothic"/>
            </a:endParaRPr>
          </a:p>
        </p:txBody>
      </p:sp>
      <p:sp>
        <p:nvSpPr>
          <p:cNvPr id="725" name="Google Shape;725;p18"/>
          <p:cNvSpPr txBox="1"/>
          <p:nvPr/>
        </p:nvSpPr>
        <p:spPr>
          <a:xfrm>
            <a:off x="414307" y="150680"/>
            <a:ext cx="4426500" cy="307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a:t>
            </a:r>
            <a:r>
              <a:rPr lang="ko-KR" sz="700" dirty="0">
                <a:solidFill>
                  <a:schemeClr val="dk1"/>
                </a:solidFill>
                <a:latin typeface="Malgun Gothic"/>
                <a:ea typeface="Malgun Gothic"/>
                <a:cs typeface="Malgun Gothic"/>
                <a:sym typeface="Malgun Gothic"/>
              </a:rPr>
              <a:t>장애인 전용주차구역 불법단속 장치 최적의 입지 선정  </a:t>
            </a:r>
            <a:endParaRPr dirty="0">
              <a:solidFill>
                <a:schemeClr val="dk1"/>
              </a:solidFill>
            </a:endParaRPr>
          </a:p>
          <a:p>
            <a:pPr marL="0" marR="0" lvl="0" indent="0" algn="l" rtl="0">
              <a:spcBef>
                <a:spcPts val="0"/>
              </a:spcBef>
              <a:spcAft>
                <a:spcPts val="0"/>
              </a:spcAft>
              <a:buNone/>
            </a:pPr>
            <a:endParaRPr sz="700" dirty="0">
              <a:latin typeface="Malgun Gothic"/>
              <a:ea typeface="Malgun Gothic"/>
              <a:cs typeface="Malgun Gothic"/>
              <a:sym typeface="Malgun Gothic"/>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19"/>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j-ea"/>
              <a:ea typeface="+mj-ea"/>
              <a:cs typeface="Malgun Gothic"/>
              <a:sym typeface="Malgun Gothic"/>
            </a:endParaRPr>
          </a:p>
        </p:txBody>
      </p:sp>
      <p:sp>
        <p:nvSpPr>
          <p:cNvPr id="732" name="Google Shape;732;p19"/>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lvl="0" indent="0" algn="l" rtl="0">
              <a:spcBef>
                <a:spcPts val="0"/>
              </a:spcBef>
              <a:spcAft>
                <a:spcPts val="0"/>
              </a:spcAft>
              <a:buNone/>
            </a:pPr>
            <a:r>
              <a:rPr lang="ko-KR" sz="1600" b="1" dirty="0">
                <a:solidFill>
                  <a:schemeClr val="dk1"/>
                </a:solidFill>
                <a:latin typeface="+mj-ea"/>
                <a:ea typeface="+mj-ea"/>
                <a:cs typeface="Malgun Gothic"/>
                <a:sym typeface="Malgun Gothic"/>
              </a:rPr>
              <a:t>3-6. 송파구내 센서 위치 선정 </a:t>
            </a:r>
            <a:endParaRPr sz="1600" b="1" dirty="0">
              <a:solidFill>
                <a:schemeClr val="dk1"/>
              </a:solidFill>
              <a:latin typeface="+mj-ea"/>
              <a:ea typeface="+mj-ea"/>
              <a:cs typeface="Malgun Gothic"/>
              <a:sym typeface="Malgun Gothic"/>
            </a:endParaRPr>
          </a:p>
        </p:txBody>
      </p:sp>
      <p:grpSp>
        <p:nvGrpSpPr>
          <p:cNvPr id="733" name="Google Shape;733;p19"/>
          <p:cNvGrpSpPr/>
          <p:nvPr/>
        </p:nvGrpSpPr>
        <p:grpSpPr>
          <a:xfrm>
            <a:off x="2" y="306967"/>
            <a:ext cx="399559" cy="169606"/>
            <a:chOff x="0" y="1894446"/>
            <a:chExt cx="799118" cy="339211"/>
          </a:xfrm>
        </p:grpSpPr>
        <p:sp>
          <p:nvSpPr>
            <p:cNvPr id="734" name="Google Shape;734;p19"/>
            <p:cNvSpPr/>
            <p:nvPr/>
          </p:nvSpPr>
          <p:spPr>
            <a:xfrm rot="5400000" flipH="1">
              <a:off x="412411" y="1846951"/>
              <a:ext cx="339211" cy="434202"/>
            </a:xfrm>
            <a:prstGeom prst="round2SameRect">
              <a:avLst>
                <a:gd name="adj1" fmla="val 50000"/>
                <a:gd name="adj2" fmla="val 0"/>
              </a:avLst>
            </a:prstGeom>
            <a:solidFill>
              <a:srgbClr val="FACA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j-ea"/>
                <a:ea typeface="+mj-ea"/>
                <a:cs typeface="Malgun Gothic"/>
                <a:sym typeface="Malgun Gothic"/>
              </a:endParaRPr>
            </a:p>
          </p:txBody>
        </p:sp>
        <p:sp>
          <p:nvSpPr>
            <p:cNvPr id="735" name="Google Shape;735;p19"/>
            <p:cNvSpPr/>
            <p:nvPr/>
          </p:nvSpPr>
          <p:spPr>
            <a:xfrm rot="-5400000">
              <a:off x="-9020" y="1903466"/>
              <a:ext cx="339211" cy="321172"/>
            </a:xfrm>
            <a:prstGeom prst="rect">
              <a:avLst/>
            </a:prstGeom>
            <a:solidFill>
              <a:srgbClr val="9C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j-ea"/>
                <a:ea typeface="+mj-ea"/>
                <a:cs typeface="Malgun Gothic"/>
                <a:sym typeface="Malgun Gothic"/>
              </a:endParaRPr>
            </a:p>
          </p:txBody>
        </p:sp>
      </p:grpSp>
      <p:cxnSp>
        <p:nvCxnSpPr>
          <p:cNvPr id="736" name="Google Shape;736;p19"/>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737" name="Google Shape;737;p19"/>
          <p:cNvCxnSpPr/>
          <p:nvPr/>
        </p:nvCxnSpPr>
        <p:spPr>
          <a:xfrm>
            <a:off x="4983480" y="401142"/>
            <a:ext cx="2796540" cy="0"/>
          </a:xfrm>
          <a:prstGeom prst="straightConnector1">
            <a:avLst/>
          </a:prstGeom>
          <a:noFill/>
          <a:ln w="9525" cap="flat" cmpd="sng">
            <a:solidFill>
              <a:srgbClr val="A5A5A5"/>
            </a:solidFill>
            <a:prstDash val="solid"/>
            <a:miter lim="800000"/>
            <a:headEnd type="none" w="sm" len="sm"/>
            <a:tailEnd type="none" w="sm" len="sm"/>
          </a:ln>
        </p:spPr>
      </p:cxnSp>
      <p:grpSp>
        <p:nvGrpSpPr>
          <p:cNvPr id="738" name="Google Shape;738;p19"/>
          <p:cNvGrpSpPr/>
          <p:nvPr/>
        </p:nvGrpSpPr>
        <p:grpSpPr>
          <a:xfrm>
            <a:off x="7833682" y="286144"/>
            <a:ext cx="1051965" cy="240818"/>
            <a:chOff x="7833682" y="286144"/>
            <a:chExt cx="1051965" cy="240818"/>
          </a:xfrm>
        </p:grpSpPr>
        <p:sp>
          <p:nvSpPr>
            <p:cNvPr id="739" name="Google Shape;739;p19"/>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j-ea"/>
                <a:ea typeface="+mj-ea"/>
                <a:cs typeface="Malgun Gothic"/>
                <a:sym typeface="Malgun Gothic"/>
              </a:endParaRPr>
            </a:p>
          </p:txBody>
        </p:sp>
        <p:pic>
          <p:nvPicPr>
            <p:cNvPr id="740" name="Google Shape;740;p19"/>
            <p:cNvPicPr preferRelativeResize="0"/>
            <p:nvPr/>
          </p:nvPicPr>
          <p:blipFill rotWithShape="1">
            <a:blip r:embed="rId3">
              <a:alphaModFix/>
            </a:blip>
            <a:srcRect/>
            <a:stretch/>
          </p:blipFill>
          <p:spPr>
            <a:xfrm>
              <a:off x="7933414" y="348491"/>
              <a:ext cx="824373" cy="103526"/>
            </a:xfrm>
            <a:prstGeom prst="rect">
              <a:avLst/>
            </a:prstGeom>
            <a:noFill/>
            <a:ln>
              <a:noFill/>
            </a:ln>
          </p:spPr>
        </p:pic>
      </p:grpSp>
      <p:sp>
        <p:nvSpPr>
          <p:cNvPr id="741" name="Google Shape;741;p19"/>
          <p:cNvSpPr txBox="1"/>
          <p:nvPr/>
        </p:nvSpPr>
        <p:spPr>
          <a:xfrm>
            <a:off x="75009" y="808675"/>
            <a:ext cx="8994000" cy="1400700"/>
          </a:xfrm>
          <a:prstGeom prst="rect">
            <a:avLst/>
          </a:prstGeom>
          <a:noFill/>
          <a:ln>
            <a:noFill/>
          </a:ln>
        </p:spPr>
        <p:txBody>
          <a:bodyPr spcFirstLastPara="1" wrap="square" lIns="45700" tIns="22850" rIns="45700" bIns="22850" anchor="t" anchorCtr="0">
            <a:spAutoFit/>
          </a:bodyPr>
          <a:lstStyle/>
          <a:p>
            <a:pPr marL="142875" marR="0" lvl="0" indent="-142875" algn="l" rtl="0">
              <a:spcBef>
                <a:spcPts val="0"/>
              </a:spcBef>
              <a:spcAft>
                <a:spcPts val="0"/>
              </a:spcAft>
              <a:buClr>
                <a:schemeClr val="dk1"/>
              </a:buClr>
              <a:buSzPts val="1100"/>
              <a:buFont typeface="Arial"/>
              <a:buChar char="•"/>
            </a:pPr>
            <a:r>
              <a:rPr lang="ko-KR" sz="1100" b="1" dirty="0">
                <a:solidFill>
                  <a:schemeClr val="dk1"/>
                </a:solidFill>
                <a:latin typeface="+mj-ea"/>
                <a:ea typeface="+mj-ea"/>
                <a:cs typeface="Malgun Gothic"/>
                <a:sym typeface="Malgun Gothic"/>
              </a:rPr>
              <a:t>장애인 인구 수</a:t>
            </a:r>
            <a:r>
              <a:rPr lang="ko-KR" sz="1100" dirty="0">
                <a:solidFill>
                  <a:srgbClr val="374151"/>
                </a:solidFill>
                <a:latin typeface="+mj-ea"/>
                <a:ea typeface="+mj-ea"/>
                <a:cs typeface="Malgun Gothic"/>
                <a:sym typeface="Malgun Gothic"/>
              </a:rPr>
              <a:t>: 송파구는 평균 약 20,571명, 다른 구들은 평균 약 15,470명이다. 송파구가 다른 구들에 비해 장애 인구수가 더 많다.</a:t>
            </a:r>
            <a:endParaRPr sz="1100" dirty="0">
              <a:solidFill>
                <a:schemeClr val="dk1"/>
              </a:solidFill>
              <a:latin typeface="+mj-ea"/>
              <a:ea typeface="+mj-ea"/>
              <a:cs typeface="Malgun Gothic"/>
              <a:sym typeface="Malgun Gothic"/>
            </a:endParaRPr>
          </a:p>
          <a:p>
            <a:pPr marL="142875" marR="0" lvl="0" indent="-142875" algn="l" rtl="0">
              <a:spcBef>
                <a:spcPts val="0"/>
              </a:spcBef>
              <a:spcAft>
                <a:spcPts val="0"/>
              </a:spcAft>
              <a:buClr>
                <a:schemeClr val="dk1"/>
              </a:buClr>
              <a:buSzPts val="1100"/>
              <a:buFont typeface="Arial"/>
              <a:buChar char="•"/>
            </a:pPr>
            <a:r>
              <a:rPr lang="ko-KR" sz="1100" b="1" dirty="0">
                <a:solidFill>
                  <a:schemeClr val="dk1"/>
                </a:solidFill>
                <a:latin typeface="+mj-ea"/>
                <a:ea typeface="+mj-ea"/>
                <a:cs typeface="Malgun Gothic"/>
                <a:sym typeface="Malgun Gothic"/>
              </a:rPr>
              <a:t>주차장</a:t>
            </a:r>
            <a:r>
              <a:rPr lang="ko-KR" sz="1100" dirty="0">
                <a:solidFill>
                  <a:srgbClr val="374151"/>
                </a:solidFill>
                <a:latin typeface="+mj-ea"/>
                <a:ea typeface="+mj-ea"/>
                <a:cs typeface="Malgun Gothic"/>
                <a:sym typeface="Malgun Gothic"/>
              </a:rPr>
              <a:t>: 송파구는 평균 약 22,745개, 다른 구들은 평균 약 11,833개이다. 송파구는 다른 구들에 비해 더 많은 주차장을 가지고 있다.</a:t>
            </a:r>
            <a:endParaRPr sz="1100" dirty="0">
              <a:solidFill>
                <a:schemeClr val="dk1"/>
              </a:solidFill>
              <a:latin typeface="+mj-ea"/>
              <a:ea typeface="+mj-ea"/>
              <a:cs typeface="Malgun Gothic"/>
              <a:sym typeface="Malgun Gothic"/>
            </a:endParaRPr>
          </a:p>
          <a:p>
            <a:pPr marL="142875" marR="0" lvl="0" indent="-142875" algn="l" rtl="0">
              <a:spcBef>
                <a:spcPts val="0"/>
              </a:spcBef>
              <a:spcAft>
                <a:spcPts val="0"/>
              </a:spcAft>
              <a:buClr>
                <a:schemeClr val="dk1"/>
              </a:buClr>
              <a:buSzPts val="1100"/>
              <a:buFont typeface="Arial"/>
              <a:buChar char="•"/>
            </a:pPr>
            <a:r>
              <a:rPr lang="ko-KR" sz="1100" b="1" dirty="0">
                <a:solidFill>
                  <a:schemeClr val="dk1"/>
                </a:solidFill>
                <a:latin typeface="+mj-ea"/>
                <a:ea typeface="+mj-ea"/>
                <a:cs typeface="Malgun Gothic"/>
                <a:sym typeface="Malgun Gothic"/>
              </a:rPr>
              <a:t>복지시설</a:t>
            </a:r>
            <a:r>
              <a:rPr lang="ko-KR" sz="1100" dirty="0">
                <a:solidFill>
                  <a:srgbClr val="374151"/>
                </a:solidFill>
                <a:latin typeface="+mj-ea"/>
                <a:ea typeface="+mj-ea"/>
                <a:cs typeface="Malgun Gothic"/>
                <a:sym typeface="Malgun Gothic"/>
              </a:rPr>
              <a:t>: 송파구는 평균 50개, 다른 구들은 평균 약 26개이다. 송파구는 다른 구들보다 더 많은 복지시설을 가지고 있다.</a:t>
            </a:r>
            <a:endParaRPr sz="1100" dirty="0">
              <a:solidFill>
                <a:schemeClr val="dk1"/>
              </a:solidFill>
              <a:latin typeface="+mj-ea"/>
              <a:ea typeface="+mj-ea"/>
              <a:cs typeface="Malgun Gothic"/>
              <a:sym typeface="Malgun Gothic"/>
            </a:endParaRPr>
          </a:p>
          <a:p>
            <a:pPr marL="142875" marR="0" lvl="0" indent="-142875" algn="l" rtl="0">
              <a:spcBef>
                <a:spcPts val="0"/>
              </a:spcBef>
              <a:spcAft>
                <a:spcPts val="0"/>
              </a:spcAft>
              <a:buClr>
                <a:schemeClr val="dk1"/>
              </a:buClr>
              <a:buSzPts val="1100"/>
              <a:buFont typeface="Arial"/>
              <a:buChar char="•"/>
            </a:pPr>
            <a:r>
              <a:rPr lang="ko-KR" sz="1100" b="1" dirty="0">
                <a:solidFill>
                  <a:schemeClr val="dk1"/>
                </a:solidFill>
                <a:latin typeface="+mj-ea"/>
                <a:ea typeface="+mj-ea"/>
                <a:cs typeface="Malgun Gothic"/>
                <a:sym typeface="Malgun Gothic"/>
              </a:rPr>
              <a:t>과태료건수</a:t>
            </a:r>
            <a:r>
              <a:rPr lang="ko-KR" sz="1100" dirty="0">
                <a:solidFill>
                  <a:srgbClr val="374151"/>
                </a:solidFill>
                <a:latin typeface="+mj-ea"/>
                <a:ea typeface="+mj-ea"/>
                <a:cs typeface="Malgun Gothic"/>
                <a:sym typeface="Malgun Gothic"/>
              </a:rPr>
              <a:t>: 송파구는 평균 약 4,656건, 다른 구들은 평균 약 2,533건입니다. 송파구는 다른 구들에 비해 과태료 건수가 더 많다.</a:t>
            </a:r>
            <a:endParaRPr sz="1100" dirty="0">
              <a:solidFill>
                <a:schemeClr val="dk1"/>
              </a:solidFill>
              <a:latin typeface="+mj-ea"/>
              <a:ea typeface="+mj-ea"/>
              <a:cs typeface="Malgun Gothic"/>
              <a:sym typeface="Malgun Gothic"/>
            </a:endParaRPr>
          </a:p>
          <a:p>
            <a:pPr marL="142875" marR="0" lvl="0" indent="-142875" algn="l" rtl="0">
              <a:spcBef>
                <a:spcPts val="0"/>
              </a:spcBef>
              <a:spcAft>
                <a:spcPts val="0"/>
              </a:spcAft>
              <a:buClr>
                <a:schemeClr val="dk1"/>
              </a:buClr>
              <a:buSzPts val="1100"/>
              <a:buFont typeface="Arial"/>
              <a:buChar char="•"/>
            </a:pPr>
            <a:r>
              <a:rPr lang="ko-KR" sz="1100" b="1" dirty="0">
                <a:solidFill>
                  <a:schemeClr val="dk1"/>
                </a:solidFill>
                <a:latin typeface="+mj-ea"/>
                <a:ea typeface="+mj-ea"/>
                <a:cs typeface="Malgun Gothic"/>
                <a:sym typeface="Malgun Gothic"/>
              </a:rPr>
              <a:t>부과액</a:t>
            </a:r>
            <a:r>
              <a:rPr lang="ko-KR" sz="1100" dirty="0">
                <a:solidFill>
                  <a:srgbClr val="374151"/>
                </a:solidFill>
                <a:latin typeface="+mj-ea"/>
                <a:ea typeface="+mj-ea"/>
                <a:cs typeface="Malgun Gothic"/>
                <a:sym typeface="Malgun Gothic"/>
              </a:rPr>
              <a:t>: 송파구는 평균 약 4억 909만 원, 다른 구들은 평균 약 2억 1,869만 원입니다. 송파구는 다른 구들에 비해 더 많은 부과액을 가지고 있다.</a:t>
            </a:r>
            <a:endParaRPr sz="1100" dirty="0">
              <a:solidFill>
                <a:schemeClr val="dk1"/>
              </a:solidFill>
              <a:latin typeface="+mj-ea"/>
              <a:ea typeface="+mj-ea"/>
              <a:cs typeface="Malgun Gothic"/>
              <a:sym typeface="Malgun Gothic"/>
            </a:endParaRPr>
          </a:p>
          <a:p>
            <a:pPr marL="142875" marR="0" lvl="0" indent="-142875" algn="l" rtl="0">
              <a:spcBef>
                <a:spcPts val="0"/>
              </a:spcBef>
              <a:spcAft>
                <a:spcPts val="0"/>
              </a:spcAft>
              <a:buClr>
                <a:schemeClr val="dk1"/>
              </a:buClr>
              <a:buSzPts val="1100"/>
              <a:buFont typeface="Arial"/>
              <a:buChar char="•"/>
            </a:pPr>
            <a:r>
              <a:rPr lang="ko-KR" sz="1100" b="1" dirty="0">
                <a:solidFill>
                  <a:schemeClr val="dk1"/>
                </a:solidFill>
                <a:latin typeface="+mj-ea"/>
                <a:ea typeface="+mj-ea"/>
                <a:cs typeface="Malgun Gothic"/>
                <a:sym typeface="Malgun Gothic"/>
              </a:rPr>
              <a:t>장애인고용자수</a:t>
            </a:r>
            <a:r>
              <a:rPr lang="ko-KR" sz="1100" dirty="0">
                <a:solidFill>
                  <a:srgbClr val="374151"/>
                </a:solidFill>
                <a:latin typeface="+mj-ea"/>
                <a:ea typeface="+mj-ea"/>
                <a:cs typeface="Malgun Gothic"/>
                <a:sym typeface="Malgun Gothic"/>
              </a:rPr>
              <a:t>: 송파구는 평균 764명, 다른 구들은 평균 383명이다. 송파구는 다른 구 보다 더 많은 장애인을 고용하고 있다.</a:t>
            </a:r>
            <a:endParaRPr sz="1100" dirty="0">
              <a:solidFill>
                <a:schemeClr val="dk1"/>
              </a:solidFill>
              <a:latin typeface="+mj-ea"/>
              <a:ea typeface="+mj-ea"/>
              <a:cs typeface="Malgun Gothic"/>
              <a:sym typeface="Malgun Gothic"/>
            </a:endParaRPr>
          </a:p>
          <a:p>
            <a:pPr marL="0" marR="0" lvl="0" indent="0" algn="l" rtl="0">
              <a:spcBef>
                <a:spcPts val="0"/>
              </a:spcBef>
              <a:spcAft>
                <a:spcPts val="0"/>
              </a:spcAft>
              <a:buNone/>
            </a:pPr>
            <a:endParaRPr sz="1100" dirty="0">
              <a:solidFill>
                <a:schemeClr val="dk1"/>
              </a:solidFill>
              <a:latin typeface="+mj-ea"/>
              <a:ea typeface="+mj-ea"/>
              <a:cs typeface="Malgun Gothic"/>
              <a:sym typeface="Malgun Gothic"/>
            </a:endParaRPr>
          </a:p>
        </p:txBody>
      </p:sp>
      <p:pic>
        <p:nvPicPr>
          <p:cNvPr id="742" name="Google Shape;742;p19" descr="지도, 텍스트, 아틀라스이(가) 표시된 사진&#10;&#10;자동 생성된 설명"/>
          <p:cNvPicPr preferRelativeResize="0"/>
          <p:nvPr/>
        </p:nvPicPr>
        <p:blipFill rotWithShape="1">
          <a:blip r:embed="rId4">
            <a:alphaModFix/>
          </a:blip>
          <a:srcRect/>
          <a:stretch/>
        </p:blipFill>
        <p:spPr>
          <a:xfrm>
            <a:off x="182459" y="2559332"/>
            <a:ext cx="2538126" cy="2342622"/>
          </a:xfrm>
          <a:prstGeom prst="rect">
            <a:avLst/>
          </a:prstGeom>
          <a:noFill/>
          <a:ln>
            <a:noFill/>
          </a:ln>
        </p:spPr>
      </p:pic>
      <p:sp>
        <p:nvSpPr>
          <p:cNvPr id="743" name="Google Shape;743;p19"/>
          <p:cNvSpPr txBox="1"/>
          <p:nvPr/>
        </p:nvSpPr>
        <p:spPr>
          <a:xfrm>
            <a:off x="182459" y="4271643"/>
            <a:ext cx="1113784" cy="530915"/>
          </a:xfrm>
          <a:prstGeom prst="rect">
            <a:avLst/>
          </a:prstGeom>
          <a:solidFill>
            <a:schemeClr val="lt1"/>
          </a:solidFill>
          <a:ln w="9525" cap="flat" cmpd="sng">
            <a:solidFill>
              <a:srgbClr val="A5A5A5"/>
            </a:solidFill>
            <a:prstDash val="solid"/>
            <a:round/>
            <a:headEnd type="none" w="sm" len="sm"/>
            <a:tailEnd type="none" w="sm" len="sm"/>
          </a:ln>
        </p:spPr>
        <p:txBody>
          <a:bodyPr spcFirstLastPara="1" wrap="square" lIns="45700" tIns="22850" rIns="45700" bIns="22850" anchor="t" anchorCtr="0">
            <a:spAutoFit/>
          </a:bodyPr>
          <a:lstStyle/>
          <a:p>
            <a:pPr marL="0" marR="0" lvl="0" indent="0" algn="l" rtl="0">
              <a:spcBef>
                <a:spcPts val="0"/>
              </a:spcBef>
              <a:spcAft>
                <a:spcPts val="0"/>
              </a:spcAft>
              <a:buNone/>
            </a:pPr>
            <a:r>
              <a:rPr lang="ko-KR" sz="1050" dirty="0">
                <a:solidFill>
                  <a:srgbClr val="333333"/>
                </a:solidFill>
                <a:latin typeface="+mj-ea"/>
                <a:ea typeface="+mj-ea"/>
                <a:cs typeface="Malgun Gothic"/>
                <a:sym typeface="Malgun Gothic"/>
              </a:rPr>
              <a:t>파란색: 일자리</a:t>
            </a:r>
            <a:endParaRPr dirty="0">
              <a:latin typeface="+mj-ea"/>
              <a:ea typeface="+mj-ea"/>
            </a:endParaRPr>
          </a:p>
          <a:p>
            <a:pPr marL="0" marR="0" lvl="0" indent="0" algn="l" rtl="0">
              <a:spcBef>
                <a:spcPts val="0"/>
              </a:spcBef>
              <a:spcAft>
                <a:spcPts val="0"/>
              </a:spcAft>
              <a:buNone/>
            </a:pPr>
            <a:r>
              <a:rPr lang="ko-KR" sz="1050" dirty="0">
                <a:solidFill>
                  <a:srgbClr val="333333"/>
                </a:solidFill>
                <a:latin typeface="+mj-ea"/>
                <a:ea typeface="+mj-ea"/>
                <a:cs typeface="Malgun Gothic"/>
                <a:sym typeface="Malgun Gothic"/>
              </a:rPr>
              <a:t>빨간색: 복지센터</a:t>
            </a:r>
            <a:br>
              <a:rPr lang="ko-KR" sz="1050" dirty="0">
                <a:solidFill>
                  <a:srgbClr val="333333"/>
                </a:solidFill>
                <a:latin typeface="+mj-ea"/>
                <a:ea typeface="+mj-ea"/>
                <a:cs typeface="Malgun Gothic"/>
                <a:sym typeface="Malgun Gothic"/>
              </a:rPr>
            </a:br>
            <a:r>
              <a:rPr lang="ko-KR" sz="1050" dirty="0">
                <a:solidFill>
                  <a:srgbClr val="333333"/>
                </a:solidFill>
                <a:latin typeface="+mj-ea"/>
                <a:ea typeface="+mj-ea"/>
                <a:cs typeface="Malgun Gothic"/>
                <a:sym typeface="Malgun Gothic"/>
              </a:rPr>
              <a:t>초록색: 주차장</a:t>
            </a:r>
            <a:endParaRPr dirty="0">
              <a:latin typeface="+mj-ea"/>
              <a:ea typeface="+mj-ea"/>
            </a:endParaRPr>
          </a:p>
        </p:txBody>
      </p:sp>
      <p:sp>
        <p:nvSpPr>
          <p:cNvPr id="744" name="Google Shape;744;p19"/>
          <p:cNvSpPr txBox="1"/>
          <p:nvPr/>
        </p:nvSpPr>
        <p:spPr>
          <a:xfrm>
            <a:off x="75008" y="2251303"/>
            <a:ext cx="8810639" cy="253916"/>
          </a:xfrm>
          <a:prstGeom prst="rect">
            <a:avLst/>
          </a:prstGeom>
          <a:solidFill>
            <a:srgbClr val="0C0C0C"/>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50" b="1" dirty="0">
                <a:solidFill>
                  <a:schemeClr val="lt1"/>
                </a:solidFill>
                <a:latin typeface="+mj-ea"/>
                <a:ea typeface="+mj-ea"/>
                <a:cs typeface="Malgun Gothic"/>
                <a:sym typeface="Malgun Gothic"/>
              </a:rPr>
              <a:t>위 데이터를 바탕으로 주차장과 복지시설, 일자리의 수, 주차장과의 거리를 계산하여  점수를 부여하여 송파구내 주차장 선정</a:t>
            </a:r>
            <a:endParaRPr dirty="0">
              <a:latin typeface="+mj-ea"/>
              <a:ea typeface="+mj-ea"/>
            </a:endParaRPr>
          </a:p>
        </p:txBody>
      </p:sp>
      <p:pic>
        <p:nvPicPr>
          <p:cNvPr id="745" name="Google Shape;745;p19" descr="지도, 텍스트, 아틀라스이(가) 표시된 사진&#10;&#10;자동 생성된 설명"/>
          <p:cNvPicPr preferRelativeResize="0"/>
          <p:nvPr/>
        </p:nvPicPr>
        <p:blipFill rotWithShape="1">
          <a:blip r:embed="rId5">
            <a:alphaModFix/>
          </a:blip>
          <a:srcRect/>
          <a:stretch/>
        </p:blipFill>
        <p:spPr>
          <a:xfrm>
            <a:off x="2897260" y="2527084"/>
            <a:ext cx="4667470" cy="2342622"/>
          </a:xfrm>
          <a:prstGeom prst="rect">
            <a:avLst/>
          </a:prstGeom>
          <a:noFill/>
          <a:ln>
            <a:noFill/>
          </a:ln>
        </p:spPr>
      </p:pic>
      <p:sp>
        <p:nvSpPr>
          <p:cNvPr id="746" name="Google Shape;746;p19"/>
          <p:cNvSpPr txBox="1"/>
          <p:nvPr/>
        </p:nvSpPr>
        <p:spPr>
          <a:xfrm>
            <a:off x="6237000" y="2705625"/>
            <a:ext cx="4753500" cy="1708500"/>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1200" b="1" dirty="0">
                <a:solidFill>
                  <a:schemeClr val="lt1"/>
                </a:solidFill>
                <a:highlight>
                  <a:srgbClr val="000000"/>
                </a:highlight>
                <a:latin typeface="+mj-ea"/>
                <a:ea typeface="+mj-ea"/>
                <a:cs typeface="Malgun Gothic"/>
                <a:sym typeface="Malgun Gothic"/>
              </a:rPr>
              <a:t>1.애플타워빌딩 주차장 (Score: 48446.11)</a:t>
            </a:r>
            <a:endParaRPr sz="450" b="1" dirty="0">
              <a:solidFill>
                <a:schemeClr val="lt1"/>
              </a:solidFill>
              <a:highlight>
                <a:srgbClr val="000000"/>
              </a:highlight>
              <a:latin typeface="+mj-ea"/>
              <a:ea typeface="+mj-ea"/>
              <a:cs typeface="Malgun Gothic"/>
              <a:sym typeface="Malgun Gothic"/>
            </a:endParaRPr>
          </a:p>
          <a:p>
            <a:pPr marL="0" marR="0" lvl="0" indent="0" algn="l" rtl="0">
              <a:spcBef>
                <a:spcPts val="0"/>
              </a:spcBef>
              <a:spcAft>
                <a:spcPts val="0"/>
              </a:spcAft>
              <a:buNone/>
            </a:pPr>
            <a:r>
              <a:rPr lang="ko-KR" sz="1200" b="1" dirty="0">
                <a:solidFill>
                  <a:schemeClr val="lt1"/>
                </a:solidFill>
                <a:highlight>
                  <a:srgbClr val="000000"/>
                </a:highlight>
                <a:latin typeface="+mj-ea"/>
                <a:ea typeface="+mj-ea"/>
                <a:cs typeface="Malgun Gothic"/>
                <a:sym typeface="Malgun Gothic"/>
              </a:rPr>
              <a:t>2.롯데캐슬골드 (Score: 27498.50)</a:t>
            </a:r>
            <a:endParaRPr sz="450" b="1" dirty="0">
              <a:solidFill>
                <a:schemeClr val="lt1"/>
              </a:solidFill>
              <a:highlight>
                <a:srgbClr val="000000"/>
              </a:highlight>
              <a:latin typeface="+mj-ea"/>
              <a:ea typeface="+mj-ea"/>
              <a:cs typeface="Malgun Gothic"/>
              <a:sym typeface="Malgun Gothic"/>
            </a:endParaRPr>
          </a:p>
          <a:p>
            <a:pPr marL="0" marR="0" lvl="0" indent="0" algn="l" rtl="0">
              <a:spcBef>
                <a:spcPts val="0"/>
              </a:spcBef>
              <a:spcAft>
                <a:spcPts val="0"/>
              </a:spcAft>
              <a:buNone/>
            </a:pPr>
            <a:r>
              <a:rPr lang="ko-KR" sz="1200" b="1" dirty="0">
                <a:solidFill>
                  <a:schemeClr val="lt1"/>
                </a:solidFill>
                <a:highlight>
                  <a:srgbClr val="000000"/>
                </a:highlight>
                <a:latin typeface="+mj-ea"/>
                <a:ea typeface="+mj-ea"/>
                <a:cs typeface="Malgun Gothic"/>
                <a:sym typeface="Malgun Gothic"/>
              </a:rPr>
              <a:t>3.롯데마트 송파점 (Score: 29260.03)</a:t>
            </a:r>
            <a:endParaRPr dirty="0">
              <a:latin typeface="+mj-ea"/>
              <a:ea typeface="+mj-ea"/>
            </a:endParaRPr>
          </a:p>
          <a:p>
            <a:pPr marL="0" marR="0" lvl="0" indent="0" algn="l" rtl="0">
              <a:spcBef>
                <a:spcPts val="0"/>
              </a:spcBef>
              <a:spcAft>
                <a:spcPts val="0"/>
              </a:spcAft>
              <a:buNone/>
            </a:pPr>
            <a:endParaRPr sz="1200" b="1" dirty="0">
              <a:solidFill>
                <a:schemeClr val="lt1"/>
              </a:solidFill>
              <a:highlight>
                <a:srgbClr val="000000"/>
              </a:highlight>
              <a:latin typeface="+mj-ea"/>
              <a:ea typeface="+mj-ea"/>
              <a:cs typeface="Malgun Gothic"/>
              <a:sym typeface="Malgun Gothic"/>
            </a:endParaRPr>
          </a:p>
          <a:p>
            <a:pPr marL="0" marR="0" lvl="0" indent="0" algn="l" rtl="0">
              <a:spcBef>
                <a:spcPts val="0"/>
              </a:spcBef>
              <a:spcAft>
                <a:spcPts val="0"/>
              </a:spcAft>
              <a:buNone/>
            </a:pPr>
            <a:r>
              <a:rPr lang="ko-KR" sz="1200" b="1" dirty="0">
                <a:solidFill>
                  <a:schemeClr val="lt1"/>
                </a:solidFill>
                <a:highlight>
                  <a:srgbClr val="000000"/>
                </a:highlight>
                <a:latin typeface="+mj-ea"/>
                <a:ea typeface="+mj-ea"/>
                <a:cs typeface="Malgun Gothic"/>
                <a:sym typeface="Malgun Gothic"/>
              </a:rPr>
              <a:t>4.올림픽파크 주차장 (Score: 1093.81)</a:t>
            </a:r>
            <a:endParaRPr sz="1200" b="1" dirty="0">
              <a:solidFill>
                <a:schemeClr val="lt1"/>
              </a:solidFill>
              <a:highlight>
                <a:srgbClr val="000000"/>
              </a:highlight>
              <a:latin typeface="+mj-ea"/>
              <a:ea typeface="+mj-ea"/>
              <a:cs typeface="Malgun Gothic"/>
              <a:sym typeface="Malgun Gothic"/>
            </a:endParaRPr>
          </a:p>
          <a:p>
            <a:pPr marL="0" marR="0" lvl="0" indent="0" algn="l" rtl="0">
              <a:spcBef>
                <a:spcPts val="0"/>
              </a:spcBef>
              <a:spcAft>
                <a:spcPts val="0"/>
              </a:spcAft>
              <a:buNone/>
            </a:pPr>
            <a:endParaRPr sz="1200" b="1" dirty="0">
              <a:solidFill>
                <a:schemeClr val="lt1"/>
              </a:solidFill>
              <a:highlight>
                <a:srgbClr val="000000"/>
              </a:highlight>
              <a:latin typeface="+mj-ea"/>
              <a:ea typeface="+mj-ea"/>
              <a:cs typeface="Malgun Gothic"/>
              <a:sym typeface="Malgun Gothic"/>
            </a:endParaRPr>
          </a:p>
          <a:p>
            <a:pPr marL="0" marR="0" lvl="0" indent="0" algn="l" rtl="0">
              <a:spcBef>
                <a:spcPts val="0"/>
              </a:spcBef>
              <a:spcAft>
                <a:spcPts val="0"/>
              </a:spcAft>
              <a:buNone/>
            </a:pPr>
            <a:r>
              <a:rPr lang="ko-KR" sz="1200" b="1" dirty="0">
                <a:solidFill>
                  <a:schemeClr val="lt1"/>
                </a:solidFill>
                <a:highlight>
                  <a:srgbClr val="000000"/>
                </a:highlight>
                <a:latin typeface="+mj-ea"/>
                <a:ea typeface="+mj-ea"/>
                <a:cs typeface="Malgun Gothic"/>
                <a:sym typeface="Malgun Gothic"/>
              </a:rPr>
              <a:t>5.거여동 공영주차장(구) (Score: 735.30)</a:t>
            </a:r>
            <a:endParaRPr sz="1200" b="1" dirty="0">
              <a:solidFill>
                <a:schemeClr val="lt1"/>
              </a:solidFill>
              <a:highlight>
                <a:srgbClr val="000000"/>
              </a:highlight>
              <a:latin typeface="+mj-ea"/>
              <a:ea typeface="+mj-ea"/>
              <a:cs typeface="Malgun Gothic"/>
              <a:sym typeface="Malgun Gothic"/>
            </a:endParaRPr>
          </a:p>
          <a:p>
            <a:pPr marL="228600" marR="0" lvl="0" indent="-152400" algn="l" rtl="0">
              <a:spcBef>
                <a:spcPts val="0"/>
              </a:spcBef>
              <a:spcAft>
                <a:spcPts val="0"/>
              </a:spcAft>
              <a:buClr>
                <a:schemeClr val="dk1"/>
              </a:buClr>
              <a:buSzPts val="1200"/>
              <a:buFont typeface="Calibri"/>
              <a:buNone/>
            </a:pPr>
            <a:endParaRPr sz="1200" b="1" dirty="0">
              <a:solidFill>
                <a:schemeClr val="lt1"/>
              </a:solidFill>
              <a:highlight>
                <a:srgbClr val="000000"/>
              </a:highlight>
              <a:latin typeface="+mj-ea"/>
              <a:ea typeface="+mj-ea"/>
              <a:cs typeface="Malgun Gothic"/>
              <a:sym typeface="Malgun Gothic"/>
            </a:endParaRPr>
          </a:p>
          <a:p>
            <a:pPr marL="0" marR="0" lvl="0" indent="0" algn="l" rtl="0">
              <a:spcBef>
                <a:spcPts val="0"/>
              </a:spcBef>
              <a:spcAft>
                <a:spcPts val="0"/>
              </a:spcAft>
              <a:buNone/>
            </a:pPr>
            <a:endParaRPr sz="1200" b="1" dirty="0">
              <a:solidFill>
                <a:schemeClr val="lt1"/>
              </a:solidFill>
              <a:highlight>
                <a:srgbClr val="000000"/>
              </a:highlight>
              <a:latin typeface="+mj-ea"/>
              <a:ea typeface="+mj-ea"/>
              <a:cs typeface="Malgun Gothic"/>
              <a:sym typeface="Malgun Gothic"/>
            </a:endParaRPr>
          </a:p>
        </p:txBody>
      </p:sp>
      <p:sp>
        <p:nvSpPr>
          <p:cNvPr id="747" name="Google Shape;747;p19"/>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j-ea"/>
                <a:ea typeface="+mj-ea"/>
                <a:cs typeface="Malgun Gothic"/>
                <a:sym typeface="Malgun Gothic"/>
              </a:rPr>
              <a:t>19</a:t>
            </a:r>
            <a:endParaRPr sz="1000" dirty="0">
              <a:solidFill>
                <a:schemeClr val="dk1"/>
              </a:solidFill>
              <a:latin typeface="+mj-ea"/>
              <a:ea typeface="+mj-ea"/>
              <a:cs typeface="Malgun Gothic"/>
              <a:sym typeface="Malgun Gothic"/>
            </a:endParaRPr>
          </a:p>
        </p:txBody>
      </p:sp>
      <p:sp>
        <p:nvSpPr>
          <p:cNvPr id="748" name="Google Shape;748;p19"/>
          <p:cNvSpPr txBox="1"/>
          <p:nvPr/>
        </p:nvSpPr>
        <p:spPr>
          <a:xfrm>
            <a:off x="3188272" y="3136825"/>
            <a:ext cx="294900" cy="453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350" b="1" dirty="0">
                <a:solidFill>
                  <a:srgbClr val="FF0000"/>
                </a:solidFill>
                <a:latin typeface="+mj-ea"/>
                <a:ea typeface="+mj-ea"/>
                <a:cs typeface="Malgun Gothic"/>
                <a:sym typeface="Malgun Gothic"/>
              </a:rPr>
              <a:t>1</a:t>
            </a:r>
            <a:endParaRPr sz="2350" dirty="0">
              <a:latin typeface="+mj-ea"/>
              <a:ea typeface="+mj-ea"/>
            </a:endParaRPr>
          </a:p>
        </p:txBody>
      </p:sp>
      <p:sp>
        <p:nvSpPr>
          <p:cNvPr id="749" name="Google Shape;749;p19"/>
          <p:cNvSpPr txBox="1"/>
          <p:nvPr/>
        </p:nvSpPr>
        <p:spPr>
          <a:xfrm>
            <a:off x="3950838" y="2667325"/>
            <a:ext cx="294900" cy="453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350" b="1" dirty="0">
                <a:solidFill>
                  <a:srgbClr val="FF0000"/>
                </a:solidFill>
                <a:latin typeface="+mj-ea"/>
                <a:ea typeface="+mj-ea"/>
                <a:cs typeface="Malgun Gothic"/>
                <a:sym typeface="Malgun Gothic"/>
              </a:rPr>
              <a:t>2</a:t>
            </a:r>
            <a:endParaRPr sz="2700" b="1" dirty="0">
              <a:latin typeface="+mj-ea"/>
              <a:ea typeface="+mj-ea"/>
            </a:endParaRPr>
          </a:p>
        </p:txBody>
      </p:sp>
      <p:sp>
        <p:nvSpPr>
          <p:cNvPr id="750" name="Google Shape;750;p19"/>
          <p:cNvSpPr txBox="1"/>
          <p:nvPr/>
        </p:nvSpPr>
        <p:spPr>
          <a:xfrm>
            <a:off x="5307027" y="2894601"/>
            <a:ext cx="244500" cy="469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450" b="1" dirty="0">
                <a:solidFill>
                  <a:srgbClr val="FF0000"/>
                </a:solidFill>
                <a:latin typeface="+mj-ea"/>
                <a:ea typeface="+mj-ea"/>
                <a:cs typeface="Malgun Gothic"/>
                <a:sym typeface="Malgun Gothic"/>
              </a:rPr>
              <a:t>4</a:t>
            </a:r>
            <a:endParaRPr sz="2800" dirty="0">
              <a:latin typeface="+mj-ea"/>
              <a:ea typeface="+mj-ea"/>
            </a:endParaRPr>
          </a:p>
        </p:txBody>
      </p:sp>
      <p:sp>
        <p:nvSpPr>
          <p:cNvPr id="751" name="Google Shape;751;p19"/>
          <p:cNvSpPr txBox="1"/>
          <p:nvPr/>
        </p:nvSpPr>
        <p:spPr>
          <a:xfrm>
            <a:off x="4840956" y="4089344"/>
            <a:ext cx="244500" cy="469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450" b="1" dirty="0">
                <a:solidFill>
                  <a:srgbClr val="FF0000"/>
                </a:solidFill>
                <a:latin typeface="+mj-ea"/>
                <a:ea typeface="+mj-ea"/>
                <a:cs typeface="Malgun Gothic"/>
                <a:sym typeface="Malgun Gothic"/>
              </a:rPr>
              <a:t>3</a:t>
            </a:r>
            <a:endParaRPr sz="2800" dirty="0">
              <a:latin typeface="+mj-ea"/>
              <a:ea typeface="+mj-ea"/>
            </a:endParaRPr>
          </a:p>
        </p:txBody>
      </p:sp>
      <p:sp>
        <p:nvSpPr>
          <p:cNvPr id="752" name="Google Shape;752;p19"/>
          <p:cNvSpPr txBox="1"/>
          <p:nvPr/>
        </p:nvSpPr>
        <p:spPr>
          <a:xfrm>
            <a:off x="6498761" y="4186096"/>
            <a:ext cx="244500" cy="469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450" b="1" dirty="0">
                <a:solidFill>
                  <a:srgbClr val="FF0000"/>
                </a:solidFill>
                <a:latin typeface="+mj-ea"/>
                <a:ea typeface="+mj-ea"/>
                <a:cs typeface="Malgun Gothic"/>
                <a:sym typeface="Malgun Gothic"/>
              </a:rPr>
              <a:t>5</a:t>
            </a:r>
            <a:endParaRPr sz="2250" dirty="0">
              <a:latin typeface="+mj-ea"/>
              <a:ea typeface="+mj-ea"/>
            </a:endParaRPr>
          </a:p>
        </p:txBody>
      </p:sp>
      <p:sp>
        <p:nvSpPr>
          <p:cNvPr id="753" name="Google Shape;753;p19"/>
          <p:cNvSpPr txBox="1"/>
          <p:nvPr/>
        </p:nvSpPr>
        <p:spPr>
          <a:xfrm>
            <a:off x="414307" y="150680"/>
            <a:ext cx="44265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j-ea"/>
                <a:ea typeface="+mj-ea"/>
                <a:cs typeface="Malgun Gothic"/>
                <a:sym typeface="Malgun Gothic"/>
              </a:rPr>
              <a:t>빅데이터 활용 미래 사회문제 해결 / 장애인 전용주차구역</a:t>
            </a:r>
            <a:r>
              <a:rPr lang="ko-KR" sz="700" dirty="0">
                <a:latin typeface="+mj-ea"/>
                <a:ea typeface="+mj-ea"/>
                <a:cs typeface="Malgun Gothic"/>
                <a:sym typeface="Malgun Gothic"/>
              </a:rPr>
              <a:t> </a:t>
            </a:r>
            <a:r>
              <a:rPr lang="ko-KR" sz="700" dirty="0">
                <a:solidFill>
                  <a:srgbClr val="000000"/>
                </a:solidFill>
                <a:latin typeface="+mj-ea"/>
                <a:ea typeface="+mj-ea"/>
                <a:cs typeface="Malgun Gothic"/>
                <a:sym typeface="Malgun Gothic"/>
              </a:rPr>
              <a:t>불법단속 </a:t>
            </a:r>
            <a:r>
              <a:rPr lang="ko-KR" sz="700" dirty="0">
                <a:latin typeface="+mj-ea"/>
                <a:ea typeface="+mj-ea"/>
                <a:cs typeface="Malgun Gothic"/>
                <a:sym typeface="Malgun Gothic"/>
              </a:rPr>
              <a:t>장치</a:t>
            </a:r>
            <a:r>
              <a:rPr lang="ko-KR" sz="700" dirty="0">
                <a:solidFill>
                  <a:srgbClr val="000000"/>
                </a:solidFill>
                <a:latin typeface="+mj-ea"/>
                <a:ea typeface="+mj-ea"/>
                <a:cs typeface="Malgun Gothic"/>
                <a:sym typeface="Malgun Gothic"/>
              </a:rPr>
              <a:t> </a:t>
            </a:r>
            <a:r>
              <a:rPr lang="ko-KR" sz="700" dirty="0">
                <a:latin typeface="+mj-ea"/>
                <a:ea typeface="+mj-ea"/>
                <a:cs typeface="Malgun Gothic"/>
                <a:sym typeface="Malgun Gothic"/>
              </a:rPr>
              <a:t>최적의 입지</a:t>
            </a:r>
            <a:r>
              <a:rPr lang="ko-KR" sz="700" dirty="0">
                <a:solidFill>
                  <a:srgbClr val="000000"/>
                </a:solidFill>
                <a:latin typeface="+mj-ea"/>
                <a:ea typeface="+mj-ea"/>
                <a:cs typeface="Malgun Gothic"/>
                <a:sym typeface="Malgun Gothic"/>
              </a:rPr>
              <a:t> 선정  </a:t>
            </a:r>
            <a:endParaRPr dirty="0">
              <a:latin typeface="+mj-ea"/>
              <a:ea typeface="+mj-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
          <p:cNvSpPr/>
          <p:nvPr/>
        </p:nvSpPr>
        <p:spPr>
          <a:xfrm>
            <a:off x="-12585" y="0"/>
            <a:ext cx="9156585" cy="5142858"/>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249" name="Google Shape;249;p2"/>
          <p:cNvSpPr/>
          <p:nvPr/>
        </p:nvSpPr>
        <p:spPr>
          <a:xfrm>
            <a:off x="200025" y="156078"/>
            <a:ext cx="8809504" cy="4871815"/>
          </a:xfrm>
          <a:prstGeom prst="roundRect">
            <a:avLst>
              <a:gd name="adj" fmla="val 6508"/>
            </a:avLst>
          </a:prstGeom>
          <a:solidFill>
            <a:schemeClr val="l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dirty="0">
              <a:solidFill>
                <a:srgbClr val="FFFFFF"/>
              </a:solidFill>
              <a:latin typeface="Malgun Gothic"/>
              <a:ea typeface="Malgun Gothic"/>
              <a:cs typeface="Malgun Gothic"/>
              <a:sym typeface="Malgun Gothic"/>
            </a:endParaRPr>
          </a:p>
        </p:txBody>
      </p:sp>
      <p:pic>
        <p:nvPicPr>
          <p:cNvPr id="250" name="Google Shape;250;p2"/>
          <p:cNvPicPr preferRelativeResize="0"/>
          <p:nvPr/>
        </p:nvPicPr>
        <p:blipFill rotWithShape="1">
          <a:blip r:embed="rId3">
            <a:alphaModFix/>
          </a:blip>
          <a:srcRect/>
          <a:stretch/>
        </p:blipFill>
        <p:spPr>
          <a:xfrm>
            <a:off x="2605419" y="628573"/>
            <a:ext cx="5973014" cy="28652"/>
          </a:xfrm>
          <a:prstGeom prst="rect">
            <a:avLst/>
          </a:prstGeom>
          <a:noFill/>
          <a:ln>
            <a:noFill/>
          </a:ln>
        </p:spPr>
      </p:pic>
      <p:pic>
        <p:nvPicPr>
          <p:cNvPr id="251" name="Google Shape;251;p2" descr="https://lh7-us.googleusercontent.com/bGIZuMV0yfxdGKhMrAmHiL7Zo0qIyTkJd7fWcofi7ZCr5DePRLmM6Iv4XKWDaFbGJGoKtAOMzmngMh3X6i3b3ke02C2OBV4soKUTcd60gBb61vRW4gC1Scz9qqku8FqugcM2IyFKn1AqNOHELMiVHw=s2048"/>
          <p:cNvPicPr preferRelativeResize="0"/>
          <p:nvPr/>
        </p:nvPicPr>
        <p:blipFill rotWithShape="1">
          <a:blip r:embed="rId4">
            <a:alphaModFix/>
          </a:blip>
          <a:srcRect/>
          <a:stretch/>
        </p:blipFill>
        <p:spPr>
          <a:xfrm>
            <a:off x="406758" y="226702"/>
            <a:ext cx="2135585" cy="1039406"/>
          </a:xfrm>
          <a:prstGeom prst="rect">
            <a:avLst/>
          </a:prstGeom>
          <a:noFill/>
          <a:ln>
            <a:noFill/>
          </a:ln>
        </p:spPr>
      </p:pic>
      <p:sp>
        <p:nvSpPr>
          <p:cNvPr id="252" name="Google Shape;252;p2"/>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02</a:t>
            </a:r>
            <a:endParaRPr sz="1000" dirty="0">
              <a:solidFill>
                <a:schemeClr val="dk1"/>
              </a:solidFill>
              <a:latin typeface="Malgun Gothic"/>
              <a:ea typeface="Malgun Gothic"/>
              <a:cs typeface="Malgun Gothic"/>
              <a:sym typeface="Malgun Gothic"/>
            </a:endParaRPr>
          </a:p>
        </p:txBody>
      </p:sp>
      <p:sp>
        <p:nvSpPr>
          <p:cNvPr id="253" name="Google Shape;253;p2"/>
          <p:cNvSpPr/>
          <p:nvPr/>
        </p:nvSpPr>
        <p:spPr>
          <a:xfrm>
            <a:off x="789445" y="1038871"/>
            <a:ext cx="1317356" cy="813661"/>
          </a:xfrm>
          <a:prstGeom prst="rect">
            <a:avLst/>
          </a:prstGeom>
          <a:solidFill>
            <a:srgbClr val="DDEAF6"/>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254" name="Google Shape;254;p2"/>
          <p:cNvSpPr txBox="1"/>
          <p:nvPr/>
        </p:nvSpPr>
        <p:spPr>
          <a:xfrm>
            <a:off x="1092146" y="1244708"/>
            <a:ext cx="711953"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000" dirty="0">
                <a:solidFill>
                  <a:schemeClr val="dk1"/>
                </a:solidFill>
                <a:latin typeface="Malgun Gothic"/>
                <a:ea typeface="Malgun Gothic"/>
                <a:cs typeface="Malgun Gothic"/>
                <a:sym typeface="Malgun Gothic"/>
              </a:rPr>
              <a:t>상황</a:t>
            </a:r>
            <a:endParaRPr dirty="0"/>
          </a:p>
        </p:txBody>
      </p:sp>
      <p:sp>
        <p:nvSpPr>
          <p:cNvPr id="255" name="Google Shape;255;p2"/>
          <p:cNvSpPr/>
          <p:nvPr/>
        </p:nvSpPr>
        <p:spPr>
          <a:xfrm>
            <a:off x="789445" y="1949396"/>
            <a:ext cx="1317356" cy="813661"/>
          </a:xfrm>
          <a:prstGeom prst="rect">
            <a:avLst/>
          </a:prstGeom>
          <a:solidFill>
            <a:srgbClr val="DDEAF6"/>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256" name="Google Shape;256;p2"/>
          <p:cNvSpPr txBox="1"/>
          <p:nvPr/>
        </p:nvSpPr>
        <p:spPr>
          <a:xfrm>
            <a:off x="1092145" y="2155233"/>
            <a:ext cx="711953"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000" dirty="0">
                <a:solidFill>
                  <a:schemeClr val="dk1"/>
                </a:solidFill>
                <a:latin typeface="Malgun Gothic"/>
                <a:ea typeface="Malgun Gothic"/>
                <a:cs typeface="Malgun Gothic"/>
                <a:sym typeface="Malgun Gothic"/>
              </a:rPr>
              <a:t>분석</a:t>
            </a:r>
            <a:endParaRPr dirty="0"/>
          </a:p>
        </p:txBody>
      </p:sp>
      <p:sp>
        <p:nvSpPr>
          <p:cNvPr id="257" name="Google Shape;257;p2"/>
          <p:cNvSpPr/>
          <p:nvPr/>
        </p:nvSpPr>
        <p:spPr>
          <a:xfrm>
            <a:off x="789445" y="2879294"/>
            <a:ext cx="1317356" cy="813661"/>
          </a:xfrm>
          <a:prstGeom prst="rect">
            <a:avLst/>
          </a:prstGeom>
          <a:solidFill>
            <a:srgbClr val="DDEAF6"/>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258" name="Google Shape;258;p2"/>
          <p:cNvSpPr txBox="1"/>
          <p:nvPr/>
        </p:nvSpPr>
        <p:spPr>
          <a:xfrm>
            <a:off x="1092145" y="3085132"/>
            <a:ext cx="711953"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000" dirty="0">
                <a:solidFill>
                  <a:schemeClr val="dk1"/>
                </a:solidFill>
                <a:latin typeface="Malgun Gothic"/>
                <a:ea typeface="Malgun Gothic"/>
                <a:cs typeface="Malgun Gothic"/>
                <a:sym typeface="Malgun Gothic"/>
              </a:rPr>
              <a:t>문제</a:t>
            </a:r>
            <a:endParaRPr dirty="0"/>
          </a:p>
        </p:txBody>
      </p:sp>
      <p:sp>
        <p:nvSpPr>
          <p:cNvPr id="259" name="Google Shape;259;p2"/>
          <p:cNvSpPr/>
          <p:nvPr/>
        </p:nvSpPr>
        <p:spPr>
          <a:xfrm>
            <a:off x="789444" y="3847938"/>
            <a:ext cx="1317356" cy="813661"/>
          </a:xfrm>
          <a:prstGeom prst="rect">
            <a:avLst/>
          </a:prstGeom>
          <a:solidFill>
            <a:srgbClr val="DDEAF6"/>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260" name="Google Shape;260;p2"/>
          <p:cNvSpPr txBox="1"/>
          <p:nvPr/>
        </p:nvSpPr>
        <p:spPr>
          <a:xfrm>
            <a:off x="1092144" y="4053775"/>
            <a:ext cx="711953"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000" dirty="0">
                <a:solidFill>
                  <a:schemeClr val="dk1"/>
                </a:solidFill>
                <a:latin typeface="Malgun Gothic"/>
                <a:ea typeface="Malgun Gothic"/>
                <a:cs typeface="Malgun Gothic"/>
                <a:sym typeface="Malgun Gothic"/>
              </a:rPr>
              <a:t>전략</a:t>
            </a:r>
            <a:endParaRPr dirty="0"/>
          </a:p>
        </p:txBody>
      </p:sp>
      <p:sp>
        <p:nvSpPr>
          <p:cNvPr id="261" name="Google Shape;261;p2"/>
          <p:cNvSpPr/>
          <p:nvPr/>
        </p:nvSpPr>
        <p:spPr>
          <a:xfrm>
            <a:off x="2392805" y="1036450"/>
            <a:ext cx="6262411" cy="81366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262" name="Google Shape;262;p2"/>
          <p:cNvSpPr txBox="1"/>
          <p:nvPr/>
        </p:nvSpPr>
        <p:spPr>
          <a:xfrm>
            <a:off x="2448248" y="1181746"/>
            <a:ext cx="6029807"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dirty="0">
                <a:solidFill>
                  <a:schemeClr val="dk1"/>
                </a:solidFill>
                <a:latin typeface="Malgun Gothic"/>
                <a:ea typeface="Malgun Gothic"/>
                <a:cs typeface="Malgun Gothic"/>
                <a:sym typeface="Malgun Gothic"/>
              </a:rPr>
              <a:t>현재 도시 내 장애인 주차 공간의 불법 점유 및 부적절한 관리로 인해 장애인의 이동권 보장이 제약되고, 일상 생활의 편의성이 저해되고 있습니다. </a:t>
            </a:r>
            <a:endParaRPr sz="1200" dirty="0">
              <a:solidFill>
                <a:schemeClr val="dk1"/>
              </a:solidFill>
              <a:latin typeface="Malgun Gothic"/>
              <a:ea typeface="Malgun Gothic"/>
              <a:cs typeface="Malgun Gothic"/>
              <a:sym typeface="Malgun Gothic"/>
            </a:endParaRPr>
          </a:p>
        </p:txBody>
      </p:sp>
      <p:sp>
        <p:nvSpPr>
          <p:cNvPr id="263" name="Google Shape;263;p2"/>
          <p:cNvSpPr/>
          <p:nvPr/>
        </p:nvSpPr>
        <p:spPr>
          <a:xfrm>
            <a:off x="2385286" y="1946975"/>
            <a:ext cx="6267126" cy="81366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264" name="Google Shape;264;p2"/>
          <p:cNvSpPr txBox="1"/>
          <p:nvPr/>
        </p:nvSpPr>
        <p:spPr>
          <a:xfrm>
            <a:off x="2448248" y="2092271"/>
            <a:ext cx="6029807"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dirty="0">
                <a:solidFill>
                  <a:schemeClr val="dk1"/>
                </a:solidFill>
                <a:latin typeface="Malgun Gothic"/>
                <a:ea typeface="Malgun Gothic"/>
                <a:cs typeface="Malgun Gothic"/>
                <a:sym typeface="Malgun Gothic"/>
              </a:rPr>
              <a:t>불법 주차의 지속적인 발생은 장애인 주차 공간에 대한 사회적 인식 부족과 효율적인 관리 시스템의 부재에서 기인합니다. </a:t>
            </a:r>
            <a:endParaRPr sz="1200" dirty="0">
              <a:solidFill>
                <a:schemeClr val="dk1"/>
              </a:solidFill>
              <a:latin typeface="Malgun Gothic"/>
              <a:ea typeface="Malgun Gothic"/>
              <a:cs typeface="Malgun Gothic"/>
              <a:sym typeface="Malgun Gothic"/>
            </a:endParaRPr>
          </a:p>
        </p:txBody>
      </p:sp>
      <p:sp>
        <p:nvSpPr>
          <p:cNvPr id="265" name="Google Shape;265;p2"/>
          <p:cNvSpPr/>
          <p:nvPr/>
        </p:nvSpPr>
        <p:spPr>
          <a:xfrm>
            <a:off x="2375599" y="2876873"/>
            <a:ext cx="6267126" cy="81366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266" name="Google Shape;266;p2"/>
          <p:cNvSpPr txBox="1"/>
          <p:nvPr/>
        </p:nvSpPr>
        <p:spPr>
          <a:xfrm>
            <a:off x="2438561" y="3022170"/>
            <a:ext cx="6029807"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dirty="0">
                <a:solidFill>
                  <a:schemeClr val="dk1"/>
                </a:solidFill>
                <a:latin typeface="Malgun Gothic"/>
                <a:ea typeface="Malgun Gothic"/>
                <a:cs typeface="Malgun Gothic"/>
                <a:sym typeface="Malgun Gothic"/>
              </a:rPr>
              <a:t>장애인 주차 공간의 불법 점유는 장애인의 도시 접근성 및 편의성 저하를 초래하며, 이는 장애인의 사회 참여에 제약을 가합니다. </a:t>
            </a:r>
            <a:endParaRPr sz="1200" dirty="0">
              <a:solidFill>
                <a:schemeClr val="dk1"/>
              </a:solidFill>
              <a:latin typeface="Malgun Gothic"/>
              <a:ea typeface="Malgun Gothic"/>
              <a:cs typeface="Malgun Gothic"/>
              <a:sym typeface="Malgun Gothic"/>
            </a:endParaRPr>
          </a:p>
        </p:txBody>
      </p:sp>
      <p:sp>
        <p:nvSpPr>
          <p:cNvPr id="267" name="Google Shape;267;p2"/>
          <p:cNvSpPr/>
          <p:nvPr/>
        </p:nvSpPr>
        <p:spPr>
          <a:xfrm>
            <a:off x="2365912" y="3835830"/>
            <a:ext cx="6267126" cy="81366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sp>
        <p:nvSpPr>
          <p:cNvPr id="268" name="Google Shape;268;p2"/>
          <p:cNvSpPr txBox="1"/>
          <p:nvPr/>
        </p:nvSpPr>
        <p:spPr>
          <a:xfrm>
            <a:off x="2390128" y="3864889"/>
            <a:ext cx="6242908"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dirty="0">
                <a:solidFill>
                  <a:schemeClr val="dk1"/>
                </a:solidFill>
                <a:latin typeface="Malgun Gothic"/>
                <a:ea typeface="Malgun Gothic"/>
                <a:cs typeface="Malgun Gothic"/>
                <a:sym typeface="Malgun Gothic"/>
              </a:rPr>
              <a:t>통합 장애인 주차 관리 애플리케이션을 개발하여 실시간 불법 주차 감시 및 알림, 주차 공간 이용 가능성 조회, 주차 위반 신고, 교육 및 인식 개선 자료 제공, 장애인 주차 허가증 관리 및 할인 혜택 등의 기능을 제공함으로써 장애인 주차 공간의 효과적 관리와 이용을 보장하고, 장애인의 이동 권리 보호에 기여합니다. </a:t>
            </a:r>
            <a:endParaRPr sz="1200" dirty="0">
              <a:solidFill>
                <a:schemeClr val="dk1"/>
              </a:solidFill>
              <a:latin typeface="Malgun Gothic"/>
              <a:ea typeface="Malgun Gothic"/>
              <a:cs typeface="Malgun Gothic"/>
              <a:sym typeface="Malgun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20"/>
          <p:cNvSpPr/>
          <p:nvPr/>
        </p:nvSpPr>
        <p:spPr>
          <a:xfrm>
            <a:off x="127100" y="1087200"/>
            <a:ext cx="8900100" cy="969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j-ea"/>
              <a:ea typeface="+mj-ea"/>
              <a:cs typeface="Calibri"/>
              <a:sym typeface="Calibri"/>
            </a:endParaRPr>
          </a:p>
        </p:txBody>
      </p:sp>
      <p:sp>
        <p:nvSpPr>
          <p:cNvPr id="759" name="Google Shape;759;p20"/>
          <p:cNvSpPr/>
          <p:nvPr/>
        </p:nvSpPr>
        <p:spPr>
          <a:xfrm>
            <a:off x="122125" y="2150963"/>
            <a:ext cx="8900100" cy="1061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j-ea"/>
              <a:ea typeface="+mj-ea"/>
              <a:cs typeface="Malgun Gothic"/>
              <a:sym typeface="Malgun Gothic"/>
            </a:endParaRPr>
          </a:p>
        </p:txBody>
      </p:sp>
      <p:sp>
        <p:nvSpPr>
          <p:cNvPr id="760" name="Google Shape;760;p20"/>
          <p:cNvSpPr/>
          <p:nvPr/>
        </p:nvSpPr>
        <p:spPr>
          <a:xfrm>
            <a:off x="107275" y="3306525"/>
            <a:ext cx="8919900" cy="1716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j-ea"/>
              <a:ea typeface="+mj-ea"/>
              <a:cs typeface="Malgun Gothic"/>
              <a:sym typeface="Malgun Gothic"/>
            </a:endParaRPr>
          </a:p>
        </p:txBody>
      </p:sp>
      <p:sp>
        <p:nvSpPr>
          <p:cNvPr id="761" name="Google Shape;761;p20"/>
          <p:cNvSpPr/>
          <p:nvPr/>
        </p:nvSpPr>
        <p:spPr>
          <a:xfrm>
            <a:off x="8500" y="0"/>
            <a:ext cx="9144000" cy="70860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j-ea"/>
              <a:ea typeface="+mj-ea"/>
              <a:cs typeface="Malgun Gothic"/>
              <a:sym typeface="Malgun Gothic"/>
            </a:endParaRPr>
          </a:p>
        </p:txBody>
      </p:sp>
      <p:sp>
        <p:nvSpPr>
          <p:cNvPr id="762" name="Google Shape;762;p20"/>
          <p:cNvSpPr/>
          <p:nvPr/>
        </p:nvSpPr>
        <p:spPr>
          <a:xfrm rot="10800000">
            <a:off x="-7560" y="-9"/>
            <a:ext cx="687367" cy="1209131"/>
          </a:xfrm>
          <a:custGeom>
            <a:avLst/>
            <a:gdLst/>
            <a:ahLst/>
            <a:cxnLst/>
            <a:rect l="l" t="t" r="r" b="b"/>
            <a:pathLst>
              <a:path w="443746" h="2674419" extrusionOk="0">
                <a:moveTo>
                  <a:pt x="443746" y="0"/>
                </a:moveTo>
                <a:lnTo>
                  <a:pt x="443746" y="2674419"/>
                </a:lnTo>
                <a:lnTo>
                  <a:pt x="0" y="2674419"/>
                </a:lnTo>
                <a:lnTo>
                  <a:pt x="0" y="2396623"/>
                </a:lnTo>
                <a:cubicBezTo>
                  <a:pt x="0" y="1834720"/>
                  <a:pt x="0" y="1198229"/>
                  <a:pt x="0" y="477248"/>
                </a:cubicBezTo>
                <a:cubicBezTo>
                  <a:pt x="0" y="311961"/>
                  <a:pt x="148007" y="128308"/>
                  <a:pt x="317158" y="54846"/>
                </a:cubicBezTo>
                <a:cubicBezTo>
                  <a:pt x="317158" y="54846"/>
                  <a:pt x="317158" y="54846"/>
                  <a:pt x="415884" y="12072"/>
                </a:cubicBezTo>
                <a:close/>
              </a:path>
            </a:pathLst>
          </a:custGeom>
          <a:solidFill>
            <a:srgbClr val="33C0F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350"/>
              <a:buFont typeface="Calibri"/>
              <a:buNone/>
            </a:pPr>
            <a:endParaRPr sz="1350" i="0" u="none" strike="noStrike" cap="none" dirty="0">
              <a:solidFill>
                <a:srgbClr val="FFFFFF"/>
              </a:solidFill>
              <a:latin typeface="+mj-ea"/>
              <a:ea typeface="+mj-ea"/>
              <a:cs typeface="Malgun Gothic"/>
              <a:sym typeface="Malgun Gothic"/>
            </a:endParaRPr>
          </a:p>
        </p:txBody>
      </p:sp>
      <p:sp>
        <p:nvSpPr>
          <p:cNvPr id="763" name="Google Shape;763;p20"/>
          <p:cNvSpPr txBox="1"/>
          <p:nvPr/>
        </p:nvSpPr>
        <p:spPr>
          <a:xfrm>
            <a:off x="106243" y="71981"/>
            <a:ext cx="537968" cy="969496"/>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6000" b="1" dirty="0">
                <a:solidFill>
                  <a:srgbClr val="FFFFFF"/>
                </a:solidFill>
                <a:latin typeface="+mj-ea"/>
                <a:ea typeface="+mj-ea"/>
                <a:cs typeface="Malgun Gothic"/>
                <a:sym typeface="Malgun Gothic"/>
              </a:rPr>
              <a:t>4</a:t>
            </a:r>
            <a:endParaRPr dirty="0">
              <a:latin typeface="+mj-ea"/>
              <a:ea typeface="+mj-ea"/>
              <a:cs typeface="Malgun Gothic"/>
              <a:sym typeface="Malgun Gothic"/>
            </a:endParaRPr>
          </a:p>
        </p:txBody>
      </p:sp>
      <p:sp>
        <p:nvSpPr>
          <p:cNvPr id="764" name="Google Shape;764;p20"/>
          <p:cNvSpPr txBox="1"/>
          <p:nvPr/>
        </p:nvSpPr>
        <p:spPr>
          <a:xfrm>
            <a:off x="2486726" y="237475"/>
            <a:ext cx="2480400" cy="3231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500" dirty="0">
                <a:solidFill>
                  <a:schemeClr val="dk1"/>
                </a:solidFill>
                <a:latin typeface="+mj-ea"/>
                <a:ea typeface="+mj-ea"/>
                <a:cs typeface="Malgun Gothic"/>
                <a:sym typeface="Malgun Gothic"/>
              </a:rPr>
              <a:t>해결 방안 및 기대효과</a:t>
            </a:r>
            <a:endParaRPr sz="1500" dirty="0">
              <a:solidFill>
                <a:schemeClr val="dk1"/>
              </a:solidFill>
              <a:latin typeface="+mj-ea"/>
              <a:ea typeface="+mj-ea"/>
              <a:cs typeface="Malgun Gothic"/>
              <a:sym typeface="Malgun Gothic"/>
            </a:endParaRPr>
          </a:p>
        </p:txBody>
      </p:sp>
      <p:sp>
        <p:nvSpPr>
          <p:cNvPr id="765" name="Google Shape;765;p20"/>
          <p:cNvSpPr txBox="1"/>
          <p:nvPr/>
        </p:nvSpPr>
        <p:spPr>
          <a:xfrm>
            <a:off x="9267450" y="6309375"/>
            <a:ext cx="352800" cy="246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j-ea"/>
                <a:ea typeface="+mj-ea"/>
                <a:cs typeface="Malgun Gothic"/>
                <a:sym typeface="Malgun Gothic"/>
              </a:rPr>
              <a:t>20</a:t>
            </a:r>
            <a:endParaRPr sz="1000" dirty="0">
              <a:solidFill>
                <a:schemeClr val="dk1"/>
              </a:solidFill>
              <a:latin typeface="+mj-ea"/>
              <a:ea typeface="+mj-ea"/>
              <a:cs typeface="Malgun Gothic"/>
              <a:sym typeface="Malgun Gothic"/>
            </a:endParaRPr>
          </a:p>
        </p:txBody>
      </p:sp>
      <p:sp>
        <p:nvSpPr>
          <p:cNvPr id="766" name="Google Shape;766;p20"/>
          <p:cNvSpPr txBox="1"/>
          <p:nvPr/>
        </p:nvSpPr>
        <p:spPr>
          <a:xfrm>
            <a:off x="74900" y="2165188"/>
            <a:ext cx="8683200" cy="1062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500" b="1" dirty="0">
                <a:solidFill>
                  <a:schemeClr val="dk1"/>
                </a:solidFill>
                <a:latin typeface="+mj-ea"/>
                <a:ea typeface="+mj-ea"/>
                <a:cs typeface="Malgun Gothic"/>
                <a:sym typeface="Malgun Gothic"/>
              </a:rPr>
              <a:t>활용 전략: 통합 장애인 주차 관리 서비스</a:t>
            </a:r>
            <a:br>
              <a:rPr lang="ko-KR" sz="1200" dirty="0">
                <a:solidFill>
                  <a:schemeClr val="dk1"/>
                </a:solidFill>
                <a:latin typeface="+mj-ea"/>
                <a:ea typeface="+mj-ea"/>
                <a:cs typeface="Malgun Gothic"/>
                <a:sym typeface="Malgun Gothic"/>
              </a:rPr>
            </a:br>
            <a:r>
              <a:rPr lang="ko-KR" sz="1200" dirty="0">
                <a:solidFill>
                  <a:schemeClr val="dk1"/>
                </a:solidFill>
                <a:latin typeface="+mj-ea"/>
                <a:ea typeface="+mj-ea"/>
                <a:cs typeface="Malgun Gothic"/>
                <a:sym typeface="Malgun Gothic"/>
              </a:rPr>
              <a:t> 불법 주차 감시와 장애인 주차 공간 이용의 효율성을 높이는 플랫폼입니다. 사용자는 실시간으로 불법 주차 알림을 받고, 주변의 장애인 주차 공간을 조회할 수 있습니다. 또한, 주차 위반을 신고하고, 관련 교육 자료를 얻을 수 있습니다. 등록된 사용자는 허가증을 디지털로 관리하고 할인 혜택을 받을 수 있습니다. 이 앱은 장애인의 편의성을 증진시키며, 사회적으로 인식을 개선합니다. </a:t>
            </a:r>
            <a:endParaRPr sz="1200" dirty="0">
              <a:solidFill>
                <a:schemeClr val="dk1"/>
              </a:solidFill>
              <a:latin typeface="+mj-ea"/>
              <a:ea typeface="+mj-ea"/>
              <a:cs typeface="Malgun Gothic"/>
              <a:sym typeface="Malgun Gothic"/>
            </a:endParaRPr>
          </a:p>
        </p:txBody>
      </p:sp>
      <p:sp>
        <p:nvSpPr>
          <p:cNvPr id="767" name="Google Shape;767;p20"/>
          <p:cNvSpPr txBox="1"/>
          <p:nvPr/>
        </p:nvSpPr>
        <p:spPr>
          <a:xfrm>
            <a:off x="84700" y="3348225"/>
            <a:ext cx="9144000" cy="1955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ko-KR" sz="1500" b="1" dirty="0">
                <a:solidFill>
                  <a:schemeClr val="dk1"/>
                </a:solidFill>
                <a:latin typeface="+mj-ea"/>
                <a:ea typeface="+mj-ea"/>
                <a:cs typeface="Malgun Gothic"/>
                <a:sym typeface="Malgun Gothic"/>
              </a:rPr>
              <a:t>서비스 기대효과</a:t>
            </a:r>
            <a:endParaRPr sz="1500" b="1" dirty="0">
              <a:solidFill>
                <a:schemeClr val="dk1"/>
              </a:solidFill>
              <a:latin typeface="+mj-ea"/>
              <a:ea typeface="+mj-ea"/>
              <a:cs typeface="Malgun Gothic"/>
              <a:sym typeface="Malgun Gothic"/>
            </a:endParaRPr>
          </a:p>
          <a:p>
            <a:pPr marL="0" lvl="0" indent="0" algn="l" rtl="0">
              <a:lnSpc>
                <a:spcPct val="115000"/>
              </a:lnSpc>
              <a:spcBef>
                <a:spcPts val="0"/>
              </a:spcBef>
              <a:spcAft>
                <a:spcPts val="0"/>
              </a:spcAft>
              <a:buNone/>
            </a:pPr>
            <a:r>
              <a:rPr lang="ko-KR" sz="1200" dirty="0">
                <a:solidFill>
                  <a:schemeClr val="dk1"/>
                </a:solidFill>
                <a:latin typeface="+mj-ea"/>
                <a:ea typeface="+mj-ea"/>
                <a:cs typeface="Malgun Gothic"/>
                <a:sym typeface="Malgun Gothic"/>
              </a:rPr>
              <a:t>1. 장애인 주차 공간의 효율적 이용과 보호를 위한 다양한 기능을 제공함으로써 장애인의 도시 접근성과 일상 생활의 편의성을</a:t>
            </a:r>
            <a:endParaRPr sz="1200" dirty="0">
              <a:solidFill>
                <a:schemeClr val="dk1"/>
              </a:solidFill>
              <a:latin typeface="+mj-ea"/>
              <a:ea typeface="+mj-ea"/>
              <a:cs typeface="Malgun Gothic"/>
              <a:sym typeface="Malgun Gothic"/>
            </a:endParaRPr>
          </a:p>
          <a:p>
            <a:pPr marL="0" lvl="0" indent="0" algn="l" rtl="0">
              <a:lnSpc>
                <a:spcPct val="115000"/>
              </a:lnSpc>
              <a:spcBef>
                <a:spcPts val="0"/>
              </a:spcBef>
              <a:spcAft>
                <a:spcPts val="0"/>
              </a:spcAft>
              <a:buNone/>
            </a:pPr>
            <a:r>
              <a:rPr lang="ko-KR" sz="1200" dirty="0">
                <a:solidFill>
                  <a:schemeClr val="dk1"/>
                </a:solidFill>
                <a:latin typeface="+mj-ea"/>
                <a:ea typeface="+mj-ea"/>
                <a:cs typeface="Malgun Gothic"/>
                <a:sym typeface="Malgun Gothic"/>
              </a:rPr>
              <a:t>대폭 향상시킵니다.</a:t>
            </a:r>
            <a:endParaRPr sz="1200" dirty="0">
              <a:solidFill>
                <a:schemeClr val="dk1"/>
              </a:solidFill>
              <a:latin typeface="+mj-ea"/>
              <a:ea typeface="+mj-ea"/>
              <a:cs typeface="Malgun Gothic"/>
              <a:sym typeface="Malgun Gothic"/>
            </a:endParaRPr>
          </a:p>
          <a:p>
            <a:pPr marL="0" lvl="0" indent="0" algn="l" rtl="0">
              <a:lnSpc>
                <a:spcPct val="115000"/>
              </a:lnSpc>
              <a:spcBef>
                <a:spcPts val="0"/>
              </a:spcBef>
              <a:spcAft>
                <a:spcPts val="0"/>
              </a:spcAft>
              <a:buNone/>
            </a:pPr>
            <a:r>
              <a:rPr lang="ko-KR" sz="1200" dirty="0">
                <a:solidFill>
                  <a:schemeClr val="dk1"/>
                </a:solidFill>
                <a:latin typeface="+mj-ea"/>
                <a:ea typeface="+mj-ea"/>
                <a:cs typeface="Malgun Gothic"/>
                <a:sym typeface="Malgun Gothic"/>
              </a:rPr>
              <a:t>2. 실시간 불법 주차 감시 및 알림 기능은 장애인 주차 공간의 효율적 관리를 가능하게 하며, 이는 불법 주차 단속의 신속성과       정확성 개선에도 기여합니다.</a:t>
            </a:r>
            <a:endParaRPr sz="1200" dirty="0">
              <a:solidFill>
                <a:schemeClr val="dk1"/>
              </a:solidFill>
              <a:latin typeface="+mj-ea"/>
              <a:ea typeface="+mj-ea"/>
              <a:cs typeface="Malgun Gothic"/>
              <a:sym typeface="Malgun Gothic"/>
            </a:endParaRPr>
          </a:p>
          <a:p>
            <a:pPr marL="0" lvl="0" indent="0" algn="l" rtl="0">
              <a:lnSpc>
                <a:spcPct val="115000"/>
              </a:lnSpc>
              <a:spcBef>
                <a:spcPts val="0"/>
              </a:spcBef>
              <a:spcAft>
                <a:spcPts val="0"/>
              </a:spcAft>
              <a:buNone/>
            </a:pPr>
            <a:r>
              <a:rPr lang="ko-KR" sz="1200" dirty="0">
                <a:solidFill>
                  <a:schemeClr val="dk1"/>
                </a:solidFill>
                <a:latin typeface="+mj-ea"/>
                <a:ea typeface="+mj-ea"/>
                <a:cs typeface="Malgun Gothic"/>
                <a:sym typeface="Malgun Gothic"/>
              </a:rPr>
              <a:t>3. 주차 위반 신고 기능은 근거를 가지고 비대면으로 처리하며 불필요한 민원을 줄일 수 있습니다.</a:t>
            </a:r>
            <a:endParaRPr sz="1200" dirty="0">
              <a:solidFill>
                <a:schemeClr val="dk1"/>
              </a:solidFill>
              <a:latin typeface="+mj-ea"/>
              <a:ea typeface="+mj-ea"/>
              <a:cs typeface="Malgun Gothic"/>
              <a:sym typeface="Malgun Gothic"/>
            </a:endParaRPr>
          </a:p>
          <a:p>
            <a:pPr marL="0" lvl="0" indent="0" algn="l" rtl="0">
              <a:lnSpc>
                <a:spcPct val="115000"/>
              </a:lnSpc>
              <a:spcBef>
                <a:spcPts val="0"/>
              </a:spcBef>
              <a:spcAft>
                <a:spcPts val="0"/>
              </a:spcAft>
              <a:buNone/>
            </a:pPr>
            <a:r>
              <a:rPr lang="ko-KR" sz="1200" dirty="0">
                <a:solidFill>
                  <a:schemeClr val="dk1"/>
                </a:solidFill>
                <a:latin typeface="+mj-ea"/>
                <a:ea typeface="+mj-ea"/>
                <a:cs typeface="Malgun Gothic"/>
                <a:sym typeface="Malgun Gothic"/>
              </a:rPr>
              <a:t>4.수집된 데이터를 분석하여 장애인 주차 정책과 도시 계획의 개선에 기여할 수 있습니다.</a:t>
            </a:r>
            <a:endParaRPr sz="1200" dirty="0">
              <a:solidFill>
                <a:schemeClr val="dk1"/>
              </a:solidFill>
              <a:latin typeface="+mj-ea"/>
              <a:ea typeface="+mj-ea"/>
              <a:cs typeface="Malgun Gothic"/>
              <a:sym typeface="Malgun Gothic"/>
            </a:endParaRPr>
          </a:p>
        </p:txBody>
      </p:sp>
      <p:sp>
        <p:nvSpPr>
          <p:cNvPr id="768" name="Google Shape;768;p20"/>
          <p:cNvSpPr txBox="1"/>
          <p:nvPr/>
        </p:nvSpPr>
        <p:spPr>
          <a:xfrm>
            <a:off x="679790" y="169652"/>
            <a:ext cx="2058300" cy="430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200" b="1" dirty="0">
                <a:solidFill>
                  <a:schemeClr val="dk1"/>
                </a:solidFill>
                <a:latin typeface="+mj-ea"/>
                <a:ea typeface="+mj-ea"/>
                <a:cs typeface="Malgun Gothic"/>
                <a:sym typeface="Malgun Gothic"/>
              </a:rPr>
              <a:t>분석 활용 전략</a:t>
            </a:r>
            <a:endParaRPr sz="2200" b="1" dirty="0">
              <a:solidFill>
                <a:schemeClr val="dk1"/>
              </a:solidFill>
              <a:latin typeface="+mj-ea"/>
              <a:ea typeface="+mj-ea"/>
              <a:cs typeface="Malgun Gothic"/>
              <a:sym typeface="Malgun Gothic"/>
            </a:endParaRPr>
          </a:p>
        </p:txBody>
      </p:sp>
      <p:sp>
        <p:nvSpPr>
          <p:cNvPr id="769" name="Google Shape;769;p20"/>
          <p:cNvSpPr txBox="1"/>
          <p:nvPr/>
        </p:nvSpPr>
        <p:spPr>
          <a:xfrm>
            <a:off x="179800" y="1082750"/>
            <a:ext cx="8781000" cy="9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ko-KR" sz="1600" b="1" dirty="0">
                <a:solidFill>
                  <a:schemeClr val="dk1"/>
                </a:solidFill>
                <a:latin typeface="+mj-ea"/>
                <a:ea typeface="+mj-ea"/>
                <a:cs typeface="Malgun Gothic"/>
                <a:sym typeface="Malgun Gothic"/>
              </a:rPr>
              <a:t>해결방안</a:t>
            </a:r>
            <a:endParaRPr sz="1600" b="1" dirty="0">
              <a:solidFill>
                <a:schemeClr val="dk1"/>
              </a:solidFill>
              <a:latin typeface="+mj-ea"/>
              <a:ea typeface="+mj-ea"/>
              <a:cs typeface="Malgun Gothic"/>
              <a:sym typeface="Malgun Gothic"/>
            </a:endParaRPr>
          </a:p>
          <a:p>
            <a:pPr marL="0" lvl="0" indent="0" algn="l" rtl="0">
              <a:spcBef>
                <a:spcPts val="0"/>
              </a:spcBef>
              <a:spcAft>
                <a:spcPts val="0"/>
              </a:spcAft>
              <a:buClr>
                <a:schemeClr val="dk1"/>
              </a:buClr>
              <a:buFont typeface="Arial"/>
              <a:buNone/>
            </a:pPr>
            <a:r>
              <a:rPr lang="ko-KR" sz="1200" dirty="0">
                <a:solidFill>
                  <a:srgbClr val="374151"/>
                </a:solidFill>
                <a:latin typeface="+mj-ea"/>
                <a:ea typeface="+mj-ea"/>
                <a:cs typeface="Malgun Gothic"/>
                <a:sym typeface="Malgun Gothic"/>
              </a:rPr>
              <a:t> 방문 빈도가 높은 지역 뿐만 아니라 주요 편의시설이나 장애인 취업자들의 위치, 차량의 빈도수, 과태료 등의 데이터를 분석하여 불법 장애인 주차 단속 장치 최적의 입지 선정합니다.</a:t>
            </a:r>
            <a:endParaRPr sz="1200" dirty="0">
              <a:solidFill>
                <a:srgbClr val="374151"/>
              </a:solidFill>
              <a:latin typeface="+mj-ea"/>
              <a:ea typeface="+mj-ea"/>
              <a:cs typeface="Malgun Gothic"/>
              <a:sym typeface="Malgun Gothic"/>
            </a:endParaRPr>
          </a:p>
          <a:p>
            <a:pPr marL="0" lvl="0" indent="0" algn="l" rtl="0">
              <a:spcBef>
                <a:spcPts val="0"/>
              </a:spcBef>
              <a:spcAft>
                <a:spcPts val="0"/>
              </a:spcAft>
              <a:buClr>
                <a:schemeClr val="dk1"/>
              </a:buClr>
              <a:buFont typeface="Arial"/>
              <a:buNone/>
            </a:pPr>
            <a:r>
              <a:rPr lang="ko-KR" sz="1200" dirty="0">
                <a:solidFill>
                  <a:srgbClr val="374151"/>
                </a:solidFill>
                <a:latin typeface="+mj-ea"/>
                <a:ea typeface="+mj-ea"/>
                <a:cs typeface="Malgun Gothic"/>
                <a:sym typeface="Malgun Gothic"/>
              </a:rPr>
              <a:t>센서 회사와 협업이 가능하다면 저희가 생각한 장애인 전용 주차 서비스를 도입시켜 장애인의 불편함을 줄여줄</a:t>
            </a:r>
            <a:r>
              <a:rPr lang="en-US" altLang="ko-KR" sz="1200" dirty="0">
                <a:solidFill>
                  <a:srgbClr val="374151"/>
                </a:solidFill>
                <a:latin typeface="+mj-ea"/>
                <a:ea typeface="+mj-ea"/>
                <a:cs typeface="Malgun Gothic"/>
                <a:sym typeface="Malgun Gothic"/>
              </a:rPr>
              <a:t> </a:t>
            </a:r>
            <a:r>
              <a:rPr lang="ko-KR" sz="1200" dirty="0">
                <a:solidFill>
                  <a:srgbClr val="374151"/>
                </a:solidFill>
                <a:latin typeface="+mj-ea"/>
                <a:ea typeface="+mj-ea"/>
                <a:cs typeface="Malgun Gothic"/>
                <a:sym typeface="Malgun Gothic"/>
              </a:rPr>
              <a:t>수</a:t>
            </a:r>
            <a:r>
              <a:rPr lang="en-US" altLang="ko-KR" sz="1200" dirty="0">
                <a:solidFill>
                  <a:srgbClr val="374151"/>
                </a:solidFill>
                <a:latin typeface="+mj-ea"/>
                <a:ea typeface="+mj-ea"/>
                <a:cs typeface="Malgun Gothic"/>
                <a:sym typeface="Malgun Gothic"/>
              </a:rPr>
              <a:t> </a:t>
            </a:r>
            <a:r>
              <a:rPr lang="ko-KR" sz="1200" dirty="0">
                <a:solidFill>
                  <a:srgbClr val="374151"/>
                </a:solidFill>
                <a:latin typeface="+mj-ea"/>
                <a:ea typeface="+mj-ea"/>
                <a:cs typeface="Malgun Gothic"/>
                <a:sym typeface="Malgun Gothic"/>
              </a:rPr>
              <a:t>있습니다.</a:t>
            </a:r>
            <a:endParaRPr sz="1200" dirty="0">
              <a:solidFill>
                <a:srgbClr val="374151"/>
              </a:solidFill>
              <a:latin typeface="+mj-ea"/>
              <a:ea typeface="+mj-ea"/>
              <a:cs typeface="Malgun Gothic"/>
              <a:sym typeface="Malgun Gothic"/>
            </a:endParaRPr>
          </a:p>
          <a:p>
            <a:pPr marL="0" lvl="0" indent="0" algn="l" rtl="0">
              <a:spcBef>
                <a:spcPts val="0"/>
              </a:spcBef>
              <a:spcAft>
                <a:spcPts val="0"/>
              </a:spcAft>
              <a:buClr>
                <a:schemeClr val="dk1"/>
              </a:buClr>
              <a:buSzPts val="1100"/>
              <a:buFont typeface="Arial"/>
              <a:buNone/>
            </a:pPr>
            <a:endParaRPr sz="1600" dirty="0">
              <a:solidFill>
                <a:schemeClr val="dk1"/>
              </a:solidFill>
              <a:latin typeface="+mj-ea"/>
              <a:ea typeface="+mj-ea"/>
              <a:cs typeface="Malgun Gothic"/>
              <a:sym typeface="Malgun Gothic"/>
            </a:endParaRPr>
          </a:p>
          <a:p>
            <a:pPr marL="0" lvl="0" indent="0" algn="l" rtl="0">
              <a:spcBef>
                <a:spcPts val="0"/>
              </a:spcBef>
              <a:spcAft>
                <a:spcPts val="0"/>
              </a:spcAft>
              <a:buNone/>
            </a:pPr>
            <a:endParaRPr sz="1600" dirty="0">
              <a:solidFill>
                <a:schemeClr val="dk1"/>
              </a:solidFill>
              <a:latin typeface="+mj-ea"/>
              <a:ea typeface="+mj-ea"/>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
          <p:cNvSpPr/>
          <p:nvPr/>
        </p:nvSpPr>
        <p:spPr>
          <a:xfrm>
            <a:off x="-12585" y="0"/>
            <a:ext cx="2596129" cy="5142858"/>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pic>
        <p:nvPicPr>
          <p:cNvPr id="274" name="Google Shape;274;p3"/>
          <p:cNvPicPr preferRelativeResize="0"/>
          <p:nvPr/>
        </p:nvPicPr>
        <p:blipFill rotWithShape="1">
          <a:blip r:embed="rId3">
            <a:alphaModFix/>
          </a:blip>
          <a:srcRect/>
          <a:stretch/>
        </p:blipFill>
        <p:spPr>
          <a:xfrm>
            <a:off x="821628" y="371977"/>
            <a:ext cx="811683" cy="267521"/>
          </a:xfrm>
          <a:prstGeom prst="rect">
            <a:avLst/>
          </a:prstGeom>
          <a:noFill/>
          <a:ln>
            <a:noFill/>
          </a:ln>
        </p:spPr>
      </p:pic>
      <p:pic>
        <p:nvPicPr>
          <p:cNvPr id="275" name="Google Shape;275;p3"/>
          <p:cNvPicPr preferRelativeResize="0"/>
          <p:nvPr/>
        </p:nvPicPr>
        <p:blipFill rotWithShape="1">
          <a:blip r:embed="rId4">
            <a:alphaModFix/>
          </a:blip>
          <a:srcRect/>
          <a:stretch/>
        </p:blipFill>
        <p:spPr>
          <a:xfrm>
            <a:off x="2967512" y="616945"/>
            <a:ext cx="3930420" cy="278885"/>
          </a:xfrm>
          <a:prstGeom prst="rect">
            <a:avLst/>
          </a:prstGeom>
          <a:noFill/>
          <a:ln>
            <a:noFill/>
          </a:ln>
        </p:spPr>
      </p:pic>
      <p:pic>
        <p:nvPicPr>
          <p:cNvPr id="276" name="Google Shape;276;p3"/>
          <p:cNvPicPr preferRelativeResize="0"/>
          <p:nvPr/>
        </p:nvPicPr>
        <p:blipFill rotWithShape="1">
          <a:blip r:embed="rId5">
            <a:alphaModFix/>
          </a:blip>
          <a:srcRect t="6642"/>
          <a:stretch/>
        </p:blipFill>
        <p:spPr>
          <a:xfrm>
            <a:off x="6365376" y="2719293"/>
            <a:ext cx="2225040" cy="2119792"/>
          </a:xfrm>
          <a:prstGeom prst="rect">
            <a:avLst/>
          </a:prstGeom>
          <a:noFill/>
          <a:ln w="9525" cap="flat" cmpd="sng">
            <a:solidFill>
              <a:srgbClr val="7F7F7F"/>
            </a:solidFill>
            <a:prstDash val="solid"/>
            <a:round/>
            <a:headEnd type="none" w="sm" len="sm"/>
            <a:tailEnd type="none" w="sm" len="sm"/>
          </a:ln>
        </p:spPr>
      </p:pic>
      <p:grpSp>
        <p:nvGrpSpPr>
          <p:cNvPr id="277" name="Google Shape;277;p3"/>
          <p:cNvGrpSpPr/>
          <p:nvPr/>
        </p:nvGrpSpPr>
        <p:grpSpPr>
          <a:xfrm>
            <a:off x="2978526" y="2719293"/>
            <a:ext cx="3174491" cy="2120578"/>
            <a:chOff x="2933701" y="2571750"/>
            <a:chExt cx="3174491" cy="2120578"/>
          </a:xfrm>
        </p:grpSpPr>
        <p:sp>
          <p:nvSpPr>
            <p:cNvPr id="278" name="Google Shape;278;p3"/>
            <p:cNvSpPr/>
            <p:nvPr/>
          </p:nvSpPr>
          <p:spPr>
            <a:xfrm>
              <a:off x="2933701" y="2571750"/>
              <a:ext cx="3174491" cy="2119792"/>
            </a:xfrm>
            <a:prstGeom prst="rect">
              <a:avLst/>
            </a:prstGeom>
            <a:solidFill>
              <a:schemeClr val="lt1"/>
            </a:solidFill>
            <a:ln w="9525"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grpSp>
          <p:nvGrpSpPr>
            <p:cNvPr id="279" name="Google Shape;279;p3"/>
            <p:cNvGrpSpPr/>
            <p:nvPr/>
          </p:nvGrpSpPr>
          <p:grpSpPr>
            <a:xfrm>
              <a:off x="3016749" y="2603500"/>
              <a:ext cx="3034361" cy="1860919"/>
              <a:chOff x="2994334" y="1294069"/>
              <a:chExt cx="3759046" cy="2304398"/>
            </a:xfrm>
          </p:grpSpPr>
          <p:pic>
            <p:nvPicPr>
              <p:cNvPr id="280" name="Google Shape;280;p3"/>
              <p:cNvPicPr preferRelativeResize="0"/>
              <p:nvPr/>
            </p:nvPicPr>
            <p:blipFill rotWithShape="1">
              <a:blip r:embed="rId6">
                <a:alphaModFix/>
              </a:blip>
              <a:srcRect t="8705" b="51278"/>
              <a:stretch/>
            </p:blipFill>
            <p:spPr>
              <a:xfrm>
                <a:off x="2994335" y="1294069"/>
                <a:ext cx="3759045" cy="1368714"/>
              </a:xfrm>
              <a:prstGeom prst="rect">
                <a:avLst/>
              </a:prstGeom>
              <a:noFill/>
              <a:ln>
                <a:noFill/>
              </a:ln>
            </p:spPr>
          </p:pic>
          <p:pic>
            <p:nvPicPr>
              <p:cNvPr id="281" name="Google Shape;281;p3"/>
              <p:cNvPicPr preferRelativeResize="0"/>
              <p:nvPr/>
            </p:nvPicPr>
            <p:blipFill rotWithShape="1">
              <a:blip r:embed="rId6">
                <a:alphaModFix/>
              </a:blip>
              <a:srcRect t="67112" b="5662"/>
              <a:stretch/>
            </p:blipFill>
            <p:spPr>
              <a:xfrm>
                <a:off x="2994334" y="2667291"/>
                <a:ext cx="3759045" cy="931176"/>
              </a:xfrm>
              <a:prstGeom prst="rect">
                <a:avLst/>
              </a:prstGeom>
              <a:noFill/>
              <a:ln>
                <a:noFill/>
              </a:ln>
            </p:spPr>
          </p:pic>
          <p:sp>
            <p:nvSpPr>
              <p:cNvPr id="282" name="Google Shape;282;p3"/>
              <p:cNvSpPr/>
              <p:nvPr/>
            </p:nvSpPr>
            <p:spPr>
              <a:xfrm>
                <a:off x="3312942" y="2577792"/>
                <a:ext cx="3173937" cy="192653"/>
              </a:xfrm>
              <a:prstGeom prst="wave">
                <a:avLst>
                  <a:gd name="adj1" fmla="val 12500"/>
                  <a:gd name="adj2" fmla="val 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grpSp>
        <p:sp>
          <p:nvSpPr>
            <p:cNvPr id="283" name="Google Shape;283;p3"/>
            <p:cNvSpPr txBox="1"/>
            <p:nvPr/>
          </p:nvSpPr>
          <p:spPr>
            <a:xfrm>
              <a:off x="3118342" y="4461496"/>
              <a:ext cx="2930610"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b="0" i="0" dirty="0">
                  <a:solidFill>
                    <a:srgbClr val="000000"/>
                  </a:solidFill>
                  <a:latin typeface="Malgun Gothic"/>
                  <a:ea typeface="Malgun Gothic"/>
                  <a:cs typeface="Malgun Gothic"/>
                  <a:sym typeface="Malgun Gothic"/>
                </a:rPr>
                <a:t>(*출처: 보건복지부, 2022년도 등록 장애인 현황 통계)</a:t>
              </a:r>
              <a:endParaRPr sz="900" dirty="0">
                <a:solidFill>
                  <a:schemeClr val="dk1"/>
                </a:solidFill>
                <a:latin typeface="Malgun Gothic"/>
                <a:ea typeface="Malgun Gothic"/>
                <a:cs typeface="Malgun Gothic"/>
                <a:sym typeface="Malgun Gothic"/>
              </a:endParaRPr>
            </a:p>
          </p:txBody>
        </p:sp>
        <p:sp>
          <p:nvSpPr>
            <p:cNvPr id="284" name="Google Shape;284;p3"/>
            <p:cNvSpPr txBox="1"/>
            <p:nvPr/>
          </p:nvSpPr>
          <p:spPr>
            <a:xfrm>
              <a:off x="3074192" y="2590859"/>
              <a:ext cx="1864613" cy="23083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b="1" dirty="0">
                  <a:solidFill>
                    <a:schemeClr val="lt1"/>
                  </a:solidFill>
                  <a:highlight>
                    <a:srgbClr val="1E1E1E"/>
                  </a:highlight>
                  <a:latin typeface="Malgun Gothic"/>
                  <a:ea typeface="Malgun Gothic"/>
                  <a:cs typeface="Malgun Gothic"/>
                  <a:sym typeface="Malgun Gothic"/>
                </a:rPr>
                <a:t>최근 10년 국내 등록장애인 현황</a:t>
              </a:r>
              <a:endParaRPr dirty="0"/>
            </a:p>
          </p:txBody>
        </p:sp>
        <p:pic>
          <p:nvPicPr>
            <p:cNvPr id="285" name="Google Shape;285;p3"/>
            <p:cNvPicPr preferRelativeResize="0"/>
            <p:nvPr/>
          </p:nvPicPr>
          <p:blipFill rotWithShape="1">
            <a:blip r:embed="rId7">
              <a:alphaModFix/>
            </a:blip>
            <a:srcRect/>
            <a:stretch/>
          </p:blipFill>
          <p:spPr>
            <a:xfrm>
              <a:off x="3394710" y="2839559"/>
              <a:ext cx="920860" cy="97155"/>
            </a:xfrm>
            <a:prstGeom prst="rect">
              <a:avLst/>
            </a:prstGeom>
            <a:noFill/>
            <a:ln>
              <a:noFill/>
            </a:ln>
          </p:spPr>
        </p:pic>
      </p:grpSp>
      <p:sp>
        <p:nvSpPr>
          <p:cNvPr id="286" name="Google Shape;286;p3"/>
          <p:cNvSpPr txBox="1"/>
          <p:nvPr/>
        </p:nvSpPr>
        <p:spPr>
          <a:xfrm>
            <a:off x="2885195" y="869294"/>
            <a:ext cx="5837464" cy="163121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b="0" i="0" dirty="0">
                <a:solidFill>
                  <a:srgbClr val="111111"/>
                </a:solidFill>
                <a:latin typeface="Malgun Gothic"/>
                <a:ea typeface="Malgun Gothic"/>
                <a:cs typeface="Malgun Gothic"/>
                <a:sym typeface="Malgun Gothic"/>
              </a:rPr>
              <a:t>한국장애인개발원이 발간한 '2022년 장애통계연보'에 따르면 2021년 기준 등록 장애인은 264만4,700명이다. 대졸자 비율은 14.3%(전체 평균 39.7%), 경제활동 참가율은 37.3%(63.7%), 실업률은 7.1%(4.0%)다. 고용률 37.3%(63.7%), 평균 월급은 192만2,000원(273만4,000원), 비정규직 비율은 67.8%(38.4%), 가구 경상소득은 4,557만 원(6,125만 원), 빈곤율은 35.6%(14.6%)다. 우리나라 장애인은 전체 인구 대비 대학진학률이 3배 낮고, 비장애인 대비 소득은 70% 정도인데, 실업률은 1.75배, 비정규직 비율은 2배, 빈곤율은 2.4배 높다. 외국은 어떨까. 2017년 OECD 국가의 장애인복지 지출규모는 GDP 대비 2.02%이다(우리는 0.60%). 장애인 빈곤율은 우리가 OECD 평균보다 1.6배 높다. 더 놀라운 통계가 있다. 2021년 OECD 31개 국가의 장애인 출현율이 평균 24.3%인 데 반해, 우리는 5.4%로 최하위다. 우리가 OECD 평균보다 장애인이 4배 적은 이유는, 쉽게 인정하지 않아서다.</a:t>
            </a:r>
            <a:endParaRPr sz="1000" dirty="0">
              <a:solidFill>
                <a:schemeClr val="dk1"/>
              </a:solidFill>
              <a:latin typeface="Malgun Gothic"/>
              <a:ea typeface="Malgun Gothic"/>
              <a:cs typeface="Malgun Gothic"/>
              <a:sym typeface="Malgun Gothic"/>
            </a:endParaRPr>
          </a:p>
        </p:txBody>
      </p:sp>
      <p:sp>
        <p:nvSpPr>
          <p:cNvPr id="287" name="Google Shape;287;p3"/>
          <p:cNvSpPr/>
          <p:nvPr/>
        </p:nvSpPr>
        <p:spPr>
          <a:xfrm>
            <a:off x="629571" y="1270321"/>
            <a:ext cx="1387708" cy="1387708"/>
          </a:xfrm>
          <a:prstGeom prst="ellipse">
            <a:avLst/>
          </a:prstGeom>
          <a:solidFill>
            <a:srgbClr val="D4191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cxnSp>
        <p:nvCxnSpPr>
          <p:cNvPr id="288" name="Google Shape;288;p3"/>
          <p:cNvCxnSpPr/>
          <p:nvPr/>
        </p:nvCxnSpPr>
        <p:spPr>
          <a:xfrm>
            <a:off x="1323425" y="2653108"/>
            <a:ext cx="0" cy="433044"/>
          </a:xfrm>
          <a:prstGeom prst="straightConnector1">
            <a:avLst/>
          </a:prstGeom>
          <a:noFill/>
          <a:ln w="19050" cap="flat" cmpd="sng">
            <a:solidFill>
              <a:srgbClr val="FF0000"/>
            </a:solidFill>
            <a:prstDash val="solid"/>
            <a:miter lim="800000"/>
            <a:headEnd type="none" w="sm" len="sm"/>
            <a:tailEnd type="none" w="sm" len="sm"/>
          </a:ln>
        </p:spPr>
      </p:cxnSp>
      <p:sp>
        <p:nvSpPr>
          <p:cNvPr id="289" name="Google Shape;289;p3"/>
          <p:cNvSpPr txBox="1"/>
          <p:nvPr/>
        </p:nvSpPr>
        <p:spPr>
          <a:xfrm>
            <a:off x="802976" y="1832769"/>
            <a:ext cx="965329" cy="7386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dirty="0">
                <a:solidFill>
                  <a:schemeClr val="lt1"/>
                </a:solidFill>
                <a:latin typeface="Malgun Gothic"/>
                <a:ea typeface="Malgun Gothic"/>
                <a:cs typeface="Malgun Gothic"/>
                <a:sym typeface="Malgun Gothic"/>
              </a:rPr>
              <a:t>경제활동 </a:t>
            </a:r>
            <a:endParaRPr sz="1400" b="1" dirty="0">
              <a:solidFill>
                <a:schemeClr val="lt1"/>
              </a:solidFill>
              <a:latin typeface="Malgun Gothic"/>
              <a:ea typeface="Malgun Gothic"/>
              <a:cs typeface="Malgun Gothic"/>
              <a:sym typeface="Malgun Gothic"/>
            </a:endParaRPr>
          </a:p>
          <a:p>
            <a:pPr marL="0" marR="0" lvl="0" indent="0" algn="ctr" rtl="0">
              <a:spcBef>
                <a:spcPts val="0"/>
              </a:spcBef>
              <a:spcAft>
                <a:spcPts val="0"/>
              </a:spcAft>
              <a:buNone/>
            </a:pPr>
            <a:r>
              <a:rPr lang="ko-KR" sz="1400" b="1" dirty="0">
                <a:solidFill>
                  <a:schemeClr val="lt1"/>
                </a:solidFill>
                <a:latin typeface="Malgun Gothic"/>
                <a:ea typeface="Malgun Gothic"/>
                <a:cs typeface="Malgun Gothic"/>
                <a:sym typeface="Malgun Gothic"/>
              </a:rPr>
              <a:t>장애인수</a:t>
            </a:r>
            <a:endParaRPr sz="1400" b="1" dirty="0">
              <a:solidFill>
                <a:schemeClr val="lt1"/>
              </a:solidFill>
              <a:latin typeface="Malgun Gothic"/>
              <a:ea typeface="Malgun Gothic"/>
              <a:cs typeface="Malgun Gothic"/>
              <a:sym typeface="Malgun Gothic"/>
            </a:endParaRPr>
          </a:p>
          <a:p>
            <a:pPr marL="0" marR="0" lvl="0" indent="0" algn="ctr" rtl="0">
              <a:spcBef>
                <a:spcPts val="0"/>
              </a:spcBef>
              <a:spcAft>
                <a:spcPts val="0"/>
              </a:spcAft>
              <a:buNone/>
            </a:pPr>
            <a:r>
              <a:rPr lang="ko-KR" sz="1400" b="1" dirty="0">
                <a:solidFill>
                  <a:schemeClr val="lt1"/>
                </a:solidFill>
                <a:latin typeface="Malgun Gothic"/>
                <a:ea typeface="Malgun Gothic"/>
                <a:cs typeface="Malgun Gothic"/>
                <a:sym typeface="Malgun Gothic"/>
              </a:rPr>
              <a:t>미비</a:t>
            </a:r>
            <a:endParaRPr sz="1800" b="1" dirty="0">
              <a:solidFill>
                <a:schemeClr val="lt1"/>
              </a:solidFill>
              <a:latin typeface="Malgun Gothic"/>
              <a:ea typeface="Malgun Gothic"/>
              <a:cs typeface="Malgun Gothic"/>
              <a:sym typeface="Malgun Gothic"/>
            </a:endParaRPr>
          </a:p>
        </p:txBody>
      </p:sp>
      <p:sp>
        <p:nvSpPr>
          <p:cNvPr id="290" name="Google Shape;290;p3"/>
          <p:cNvSpPr txBox="1"/>
          <p:nvPr/>
        </p:nvSpPr>
        <p:spPr>
          <a:xfrm>
            <a:off x="-37257" y="3086152"/>
            <a:ext cx="2721364"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200" b="1" i="0" dirty="0">
                <a:solidFill>
                  <a:schemeClr val="dk1"/>
                </a:solidFill>
                <a:latin typeface="Malgun Gothic"/>
                <a:ea typeface="Malgun Gothic"/>
                <a:cs typeface="Malgun Gothic"/>
                <a:sym typeface="Malgun Gothic"/>
              </a:rPr>
              <a:t>경제활동 장애인 2022년 기준 38%</a:t>
            </a:r>
            <a:endParaRPr sz="600" b="1" dirty="0">
              <a:solidFill>
                <a:schemeClr val="dk1"/>
              </a:solidFill>
              <a:latin typeface="Malgun Gothic"/>
              <a:ea typeface="Malgun Gothic"/>
              <a:cs typeface="Malgun Gothic"/>
              <a:sym typeface="Malgun Gothic"/>
            </a:endParaRPr>
          </a:p>
        </p:txBody>
      </p:sp>
      <p:sp>
        <p:nvSpPr>
          <p:cNvPr id="291" name="Google Shape;291;p3"/>
          <p:cNvSpPr txBox="1"/>
          <p:nvPr/>
        </p:nvSpPr>
        <p:spPr>
          <a:xfrm>
            <a:off x="1015119" y="1349160"/>
            <a:ext cx="601447"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800" b="1" dirty="0">
                <a:solidFill>
                  <a:schemeClr val="lt1"/>
                </a:solidFill>
                <a:latin typeface="Malgun Gothic"/>
                <a:ea typeface="Malgun Gothic"/>
                <a:cs typeface="Malgun Gothic"/>
                <a:sym typeface="Malgun Gothic"/>
              </a:rPr>
              <a:t>01</a:t>
            </a:r>
            <a:endParaRPr sz="1100" b="1" dirty="0">
              <a:solidFill>
                <a:schemeClr val="lt1"/>
              </a:solidFill>
              <a:latin typeface="Malgun Gothic"/>
              <a:ea typeface="Malgun Gothic"/>
              <a:cs typeface="Malgun Gothic"/>
              <a:sym typeface="Malgun Gothic"/>
            </a:endParaRPr>
          </a:p>
        </p:txBody>
      </p:sp>
      <p:sp>
        <p:nvSpPr>
          <p:cNvPr id="292" name="Google Shape;292;p3"/>
          <p:cNvSpPr/>
          <p:nvPr/>
        </p:nvSpPr>
        <p:spPr>
          <a:xfrm rot="10800000">
            <a:off x="-7560" y="-9"/>
            <a:ext cx="687367" cy="1209131"/>
          </a:xfrm>
          <a:custGeom>
            <a:avLst/>
            <a:gdLst/>
            <a:ahLst/>
            <a:cxnLst/>
            <a:rect l="l" t="t" r="r" b="b"/>
            <a:pathLst>
              <a:path w="443746" h="2674419" extrusionOk="0">
                <a:moveTo>
                  <a:pt x="443746" y="0"/>
                </a:moveTo>
                <a:lnTo>
                  <a:pt x="443746" y="2674419"/>
                </a:lnTo>
                <a:lnTo>
                  <a:pt x="0" y="2674419"/>
                </a:lnTo>
                <a:lnTo>
                  <a:pt x="0" y="2396623"/>
                </a:lnTo>
                <a:cubicBezTo>
                  <a:pt x="0" y="1834720"/>
                  <a:pt x="0" y="1198229"/>
                  <a:pt x="0" y="477248"/>
                </a:cubicBezTo>
                <a:cubicBezTo>
                  <a:pt x="0" y="311961"/>
                  <a:pt x="148007" y="128308"/>
                  <a:pt x="317158" y="54846"/>
                </a:cubicBezTo>
                <a:cubicBezTo>
                  <a:pt x="317158" y="54846"/>
                  <a:pt x="317158" y="54846"/>
                  <a:pt x="415884" y="12072"/>
                </a:cubicBezTo>
                <a:close/>
              </a:path>
            </a:pathLst>
          </a:custGeom>
          <a:solidFill>
            <a:srgbClr val="ACB8C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dirty="0">
              <a:solidFill>
                <a:srgbClr val="FFFFFF"/>
              </a:solidFill>
              <a:latin typeface="Malgun Gothic"/>
              <a:ea typeface="Malgun Gothic"/>
              <a:cs typeface="Malgun Gothic"/>
              <a:sym typeface="Malgun Gothic"/>
            </a:endParaRPr>
          </a:p>
        </p:txBody>
      </p:sp>
      <p:sp>
        <p:nvSpPr>
          <p:cNvPr id="293" name="Google Shape;293;p3"/>
          <p:cNvSpPr txBox="1"/>
          <p:nvPr/>
        </p:nvSpPr>
        <p:spPr>
          <a:xfrm>
            <a:off x="106243" y="71981"/>
            <a:ext cx="537968" cy="969496"/>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6000" b="1" dirty="0">
                <a:solidFill>
                  <a:schemeClr val="lt1"/>
                </a:solidFill>
                <a:latin typeface="Calibri"/>
                <a:ea typeface="Calibri"/>
                <a:cs typeface="Calibri"/>
                <a:sym typeface="Calibri"/>
              </a:rPr>
              <a:t>1</a:t>
            </a:r>
            <a:endParaRPr dirty="0"/>
          </a:p>
        </p:txBody>
      </p:sp>
      <p:cxnSp>
        <p:nvCxnSpPr>
          <p:cNvPr id="294" name="Google Shape;294;p3"/>
          <p:cNvCxnSpPr/>
          <p:nvPr/>
        </p:nvCxnSpPr>
        <p:spPr>
          <a:xfrm>
            <a:off x="1723002" y="476093"/>
            <a:ext cx="6999657" cy="0"/>
          </a:xfrm>
          <a:prstGeom prst="straightConnector1">
            <a:avLst/>
          </a:prstGeom>
          <a:noFill/>
          <a:ln w="9525" cap="flat" cmpd="sng">
            <a:solidFill>
              <a:srgbClr val="D41919"/>
            </a:solidFill>
            <a:prstDash val="solid"/>
            <a:miter lim="800000"/>
            <a:headEnd type="none" w="sm" len="sm"/>
            <a:tailEnd type="none" w="sm" len="sm"/>
          </a:ln>
        </p:spPr>
      </p:cxnSp>
      <p:sp>
        <p:nvSpPr>
          <p:cNvPr id="295" name="Google Shape;295;p3"/>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03</a:t>
            </a:r>
            <a:endParaRPr sz="1000" dirty="0">
              <a:solidFill>
                <a:schemeClr val="dk1"/>
              </a:solidFill>
              <a:latin typeface="Malgun Gothic"/>
              <a:ea typeface="Malgun Gothic"/>
              <a:cs typeface="Malgun Gothic"/>
              <a:sym typeface="Malgun Gothic"/>
            </a:endParaRPr>
          </a:p>
        </p:txBody>
      </p:sp>
      <p:sp>
        <p:nvSpPr>
          <p:cNvPr id="296" name="Google Shape;296;p3"/>
          <p:cNvSpPr txBox="1"/>
          <p:nvPr/>
        </p:nvSpPr>
        <p:spPr>
          <a:xfrm>
            <a:off x="2885195" y="2492170"/>
            <a:ext cx="2943434"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dirty="0">
                <a:solidFill>
                  <a:schemeClr val="dk1"/>
                </a:solidFill>
                <a:latin typeface="Malgun Gothic"/>
                <a:ea typeface="Malgun Gothic"/>
                <a:cs typeface="Malgun Gothic"/>
                <a:sym typeface="Malgun Gothic"/>
              </a:rPr>
              <a:t>출처: https://www.futurechosun.com/archives/75130 </a:t>
            </a:r>
            <a:endParaRPr sz="900" dirty="0">
              <a:solidFill>
                <a:schemeClr val="dk1"/>
              </a:solidFill>
              <a:latin typeface="Malgun Gothic"/>
              <a:ea typeface="Malgun Gothic"/>
              <a:cs typeface="Malgun Gothic"/>
              <a:sym typeface="Malgun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
          <p:cNvSpPr/>
          <p:nvPr/>
        </p:nvSpPr>
        <p:spPr>
          <a:xfrm>
            <a:off x="-12585" y="0"/>
            <a:ext cx="2596129" cy="5142858"/>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pic>
        <p:nvPicPr>
          <p:cNvPr id="302" name="Google Shape;302;p4"/>
          <p:cNvPicPr preferRelativeResize="0"/>
          <p:nvPr/>
        </p:nvPicPr>
        <p:blipFill rotWithShape="1">
          <a:blip r:embed="rId3">
            <a:alphaModFix/>
          </a:blip>
          <a:srcRect/>
          <a:stretch/>
        </p:blipFill>
        <p:spPr>
          <a:xfrm>
            <a:off x="821628" y="371977"/>
            <a:ext cx="811683" cy="267521"/>
          </a:xfrm>
          <a:prstGeom prst="rect">
            <a:avLst/>
          </a:prstGeom>
          <a:noFill/>
          <a:ln>
            <a:noFill/>
          </a:ln>
        </p:spPr>
      </p:pic>
      <p:sp>
        <p:nvSpPr>
          <p:cNvPr id="303" name="Google Shape;303;p4"/>
          <p:cNvSpPr/>
          <p:nvPr/>
        </p:nvSpPr>
        <p:spPr>
          <a:xfrm rot="10800000">
            <a:off x="-7560" y="-9"/>
            <a:ext cx="687367" cy="1209131"/>
          </a:xfrm>
          <a:custGeom>
            <a:avLst/>
            <a:gdLst/>
            <a:ahLst/>
            <a:cxnLst/>
            <a:rect l="l" t="t" r="r" b="b"/>
            <a:pathLst>
              <a:path w="443746" h="2674419" extrusionOk="0">
                <a:moveTo>
                  <a:pt x="443746" y="0"/>
                </a:moveTo>
                <a:lnTo>
                  <a:pt x="443746" y="2674419"/>
                </a:lnTo>
                <a:lnTo>
                  <a:pt x="0" y="2674419"/>
                </a:lnTo>
                <a:lnTo>
                  <a:pt x="0" y="2396623"/>
                </a:lnTo>
                <a:cubicBezTo>
                  <a:pt x="0" y="1834720"/>
                  <a:pt x="0" y="1198229"/>
                  <a:pt x="0" y="477248"/>
                </a:cubicBezTo>
                <a:cubicBezTo>
                  <a:pt x="0" y="311961"/>
                  <a:pt x="148007" y="128308"/>
                  <a:pt x="317158" y="54846"/>
                </a:cubicBezTo>
                <a:cubicBezTo>
                  <a:pt x="317158" y="54846"/>
                  <a:pt x="317158" y="54846"/>
                  <a:pt x="415884" y="12072"/>
                </a:cubicBezTo>
                <a:close/>
              </a:path>
            </a:pathLst>
          </a:custGeom>
          <a:solidFill>
            <a:srgbClr val="ACB8C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dirty="0">
              <a:solidFill>
                <a:srgbClr val="FFFFFF"/>
              </a:solidFill>
              <a:latin typeface="Malgun Gothic"/>
              <a:ea typeface="Malgun Gothic"/>
              <a:cs typeface="Malgun Gothic"/>
              <a:sym typeface="Malgun Gothic"/>
            </a:endParaRPr>
          </a:p>
        </p:txBody>
      </p:sp>
      <p:sp>
        <p:nvSpPr>
          <p:cNvPr id="304" name="Google Shape;304;p4"/>
          <p:cNvSpPr txBox="1"/>
          <p:nvPr/>
        </p:nvSpPr>
        <p:spPr>
          <a:xfrm>
            <a:off x="106243" y="71981"/>
            <a:ext cx="537968" cy="969496"/>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6000" b="1" dirty="0">
                <a:solidFill>
                  <a:schemeClr val="lt1"/>
                </a:solidFill>
                <a:latin typeface="Calibri"/>
                <a:ea typeface="Calibri"/>
                <a:cs typeface="Calibri"/>
                <a:sym typeface="Calibri"/>
              </a:rPr>
              <a:t>1</a:t>
            </a:r>
            <a:endParaRPr dirty="0"/>
          </a:p>
        </p:txBody>
      </p:sp>
      <p:cxnSp>
        <p:nvCxnSpPr>
          <p:cNvPr id="305" name="Google Shape;305;p4"/>
          <p:cNvCxnSpPr/>
          <p:nvPr/>
        </p:nvCxnSpPr>
        <p:spPr>
          <a:xfrm>
            <a:off x="1723002" y="476093"/>
            <a:ext cx="6999657" cy="0"/>
          </a:xfrm>
          <a:prstGeom prst="straightConnector1">
            <a:avLst/>
          </a:prstGeom>
          <a:noFill/>
          <a:ln w="9525" cap="flat" cmpd="sng">
            <a:solidFill>
              <a:srgbClr val="D41919"/>
            </a:solidFill>
            <a:prstDash val="solid"/>
            <a:miter lim="800000"/>
            <a:headEnd type="none" w="sm" len="sm"/>
            <a:tailEnd type="none" w="sm" len="sm"/>
          </a:ln>
        </p:spPr>
      </p:cxnSp>
      <p:sp>
        <p:nvSpPr>
          <p:cNvPr id="306" name="Google Shape;306;p4"/>
          <p:cNvSpPr/>
          <p:nvPr/>
        </p:nvSpPr>
        <p:spPr>
          <a:xfrm>
            <a:off x="629571" y="1270321"/>
            <a:ext cx="1387708" cy="1387708"/>
          </a:xfrm>
          <a:prstGeom prst="ellipse">
            <a:avLst/>
          </a:prstGeom>
          <a:solidFill>
            <a:srgbClr val="D4191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cxnSp>
        <p:nvCxnSpPr>
          <p:cNvPr id="307" name="Google Shape;307;p4"/>
          <p:cNvCxnSpPr/>
          <p:nvPr/>
        </p:nvCxnSpPr>
        <p:spPr>
          <a:xfrm>
            <a:off x="1323425" y="2653108"/>
            <a:ext cx="0" cy="433044"/>
          </a:xfrm>
          <a:prstGeom prst="straightConnector1">
            <a:avLst/>
          </a:prstGeom>
          <a:noFill/>
          <a:ln w="19050" cap="flat" cmpd="sng">
            <a:solidFill>
              <a:srgbClr val="FF0000"/>
            </a:solidFill>
            <a:prstDash val="solid"/>
            <a:miter lim="800000"/>
            <a:headEnd type="none" w="sm" len="sm"/>
            <a:tailEnd type="none" w="sm" len="sm"/>
          </a:ln>
        </p:spPr>
      </p:cxnSp>
      <p:sp>
        <p:nvSpPr>
          <p:cNvPr id="308" name="Google Shape;308;p4"/>
          <p:cNvSpPr txBox="1"/>
          <p:nvPr/>
        </p:nvSpPr>
        <p:spPr>
          <a:xfrm>
            <a:off x="-140444" y="3086152"/>
            <a:ext cx="2824551" cy="2769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200" b="1" dirty="0">
                <a:solidFill>
                  <a:srgbClr val="111111"/>
                </a:solidFill>
                <a:latin typeface="Malgun Gothic"/>
                <a:ea typeface="Malgun Gothic"/>
                <a:cs typeface="Malgun Gothic"/>
                <a:sym typeface="Malgun Gothic"/>
              </a:rPr>
              <a:t>장애인 전용구역 주차 민원 매년 폭증</a:t>
            </a:r>
            <a:endParaRPr sz="1200" dirty="0">
              <a:solidFill>
                <a:schemeClr val="dk1"/>
              </a:solidFill>
              <a:latin typeface="Malgun Gothic"/>
              <a:ea typeface="Malgun Gothic"/>
              <a:cs typeface="Malgun Gothic"/>
              <a:sym typeface="Malgun Gothic"/>
            </a:endParaRPr>
          </a:p>
        </p:txBody>
      </p:sp>
      <p:sp>
        <p:nvSpPr>
          <p:cNvPr id="309" name="Google Shape;309;p4"/>
          <p:cNvSpPr txBox="1"/>
          <p:nvPr/>
        </p:nvSpPr>
        <p:spPr>
          <a:xfrm>
            <a:off x="2684112" y="1579910"/>
            <a:ext cx="5837400" cy="17856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ko-KR" sz="1000" dirty="0">
                <a:solidFill>
                  <a:srgbClr val="111111"/>
                </a:solidFill>
                <a:latin typeface="Malgun Gothic"/>
                <a:ea typeface="Malgun Gothic"/>
                <a:cs typeface="Malgun Gothic"/>
                <a:sym typeface="Malgun Gothic"/>
              </a:rPr>
              <a:t>40대 남성 A씨는 지난해 4월 인터넷에서 ‘장애인 전용 주차구역 주차표지’를 검색해 이미지 파일을 내려받았다</a:t>
            </a:r>
            <a:r>
              <a:rPr lang="ko-KR" sz="1000" i="0" dirty="0">
                <a:solidFill>
                  <a:srgbClr val="111111"/>
                </a:solidFill>
                <a:latin typeface="Malgun Gothic"/>
                <a:ea typeface="Malgun Gothic"/>
                <a:cs typeface="Malgun Gothic"/>
                <a:sym typeface="Malgun Gothic"/>
              </a:rPr>
              <a:t>. </a:t>
            </a:r>
            <a:r>
              <a:rPr lang="ko-KR" sz="1000" dirty="0">
                <a:solidFill>
                  <a:srgbClr val="111111"/>
                </a:solidFill>
                <a:latin typeface="Malgun Gothic"/>
                <a:ea typeface="Malgun Gothic"/>
                <a:cs typeface="Malgun Gothic"/>
                <a:sym typeface="Malgun Gothic"/>
              </a:rPr>
              <a:t>그러고선 파일을 컬러잉크로 인쇄한 후 본인 소유 외제차 번호와 발급일자 등을 적어 넣었다</a:t>
            </a:r>
            <a:r>
              <a:rPr lang="ko-KR" sz="1000" i="0" dirty="0">
                <a:solidFill>
                  <a:srgbClr val="111111"/>
                </a:solidFill>
                <a:latin typeface="Malgun Gothic"/>
                <a:ea typeface="Malgun Gothic"/>
                <a:cs typeface="Malgun Gothic"/>
                <a:sym typeface="Malgun Gothic"/>
              </a:rPr>
              <a:t>. </a:t>
            </a:r>
            <a:r>
              <a:rPr lang="ko-KR" sz="1000" dirty="0">
                <a:solidFill>
                  <a:srgbClr val="111111"/>
                </a:solidFill>
                <a:latin typeface="Malgun Gothic"/>
                <a:ea typeface="Malgun Gothic"/>
                <a:cs typeface="Malgun Gothic"/>
                <a:sym typeface="Malgun Gothic"/>
              </a:rPr>
              <a:t>아내 B씨에게도 “급하면 쓰라”며 위조 표지를 건넸다</a:t>
            </a:r>
            <a:r>
              <a:rPr lang="ko-KR" sz="1000" i="0" dirty="0">
                <a:solidFill>
                  <a:srgbClr val="111111"/>
                </a:solidFill>
                <a:latin typeface="Malgun Gothic"/>
                <a:ea typeface="Malgun Gothic"/>
                <a:cs typeface="Malgun Gothic"/>
                <a:sym typeface="Malgun Gothic"/>
              </a:rPr>
              <a:t>. </a:t>
            </a:r>
            <a:r>
              <a:rPr lang="ko-KR" sz="1000" dirty="0">
                <a:solidFill>
                  <a:srgbClr val="111111"/>
                </a:solidFill>
                <a:latin typeface="Malgun Gothic"/>
                <a:ea typeface="Malgun Gothic"/>
                <a:cs typeface="Malgun Gothic"/>
                <a:sym typeface="Malgun Gothic"/>
              </a:rPr>
              <a:t>그로부터 3개월 후 B씨는 문제의 표지를 운전석 앞 유리창에 부착한 채 장애인 주차구역에 주차했다가 적발됐다</a:t>
            </a:r>
            <a:r>
              <a:rPr lang="ko-KR" sz="1000" i="0" dirty="0">
                <a:solidFill>
                  <a:srgbClr val="111111"/>
                </a:solidFill>
                <a:latin typeface="Malgun Gothic"/>
                <a:ea typeface="Malgun Gothic"/>
                <a:cs typeface="Malgun Gothic"/>
                <a:sym typeface="Malgun Gothic"/>
              </a:rPr>
              <a:t>. </a:t>
            </a:r>
            <a:r>
              <a:rPr lang="ko-KR" sz="1000" dirty="0">
                <a:solidFill>
                  <a:srgbClr val="111111"/>
                </a:solidFill>
                <a:latin typeface="Malgun Gothic"/>
                <a:ea typeface="Malgun Gothic"/>
                <a:cs typeface="Malgun Gothic"/>
                <a:sym typeface="Malgun Gothic"/>
              </a:rPr>
              <a:t>적발 기관의 고발로 A씨는 재판을 받게 됐고</a:t>
            </a:r>
            <a:r>
              <a:rPr lang="ko-KR" sz="1000" i="0" dirty="0">
                <a:solidFill>
                  <a:srgbClr val="111111"/>
                </a:solidFill>
                <a:latin typeface="Malgun Gothic"/>
                <a:ea typeface="Malgun Gothic"/>
                <a:cs typeface="Malgun Gothic"/>
                <a:sym typeface="Malgun Gothic"/>
              </a:rPr>
              <a:t>, </a:t>
            </a:r>
            <a:r>
              <a:rPr lang="ko-KR" sz="1000" dirty="0">
                <a:solidFill>
                  <a:srgbClr val="111111"/>
                </a:solidFill>
                <a:latin typeface="Malgun Gothic"/>
                <a:ea typeface="Malgun Gothic"/>
                <a:cs typeface="Malgun Gothic"/>
                <a:sym typeface="Malgun Gothic"/>
              </a:rPr>
              <a:t>1심 법원은 그해 12월 공문서 위조 </a:t>
            </a:r>
            <a:r>
              <a:rPr lang="ko-KR" sz="1000" i="0" dirty="0">
                <a:solidFill>
                  <a:srgbClr val="111111"/>
                </a:solidFill>
                <a:latin typeface="Malgun Gothic"/>
                <a:ea typeface="Malgun Gothic"/>
                <a:cs typeface="Malgun Gothic"/>
                <a:sym typeface="Malgun Gothic"/>
              </a:rPr>
              <a:t>등 </a:t>
            </a:r>
            <a:r>
              <a:rPr lang="ko-KR" sz="1000" dirty="0">
                <a:solidFill>
                  <a:srgbClr val="111111"/>
                </a:solidFill>
                <a:latin typeface="Malgun Gothic"/>
                <a:ea typeface="Malgun Gothic"/>
                <a:cs typeface="Malgun Gothic"/>
                <a:sym typeface="Malgun Gothic"/>
              </a:rPr>
              <a:t>혐의로 징역 4개월</a:t>
            </a:r>
            <a:r>
              <a:rPr lang="ko-KR" sz="1000" i="0" dirty="0">
                <a:solidFill>
                  <a:srgbClr val="111111"/>
                </a:solidFill>
                <a:latin typeface="Malgun Gothic"/>
                <a:ea typeface="Malgun Gothic"/>
                <a:cs typeface="Malgun Gothic"/>
                <a:sym typeface="Malgun Gothic"/>
              </a:rPr>
              <a:t>, </a:t>
            </a:r>
            <a:r>
              <a:rPr lang="ko-KR" sz="1000" dirty="0">
                <a:solidFill>
                  <a:srgbClr val="111111"/>
                </a:solidFill>
                <a:latin typeface="Malgun Gothic"/>
                <a:ea typeface="Malgun Gothic"/>
                <a:cs typeface="Malgun Gothic"/>
                <a:sym typeface="Malgun Gothic"/>
              </a:rPr>
              <a:t>집행유예 </a:t>
            </a:r>
            <a:r>
              <a:rPr lang="ko-KR" sz="1000" i="0" dirty="0">
                <a:solidFill>
                  <a:srgbClr val="111111"/>
                </a:solidFill>
                <a:latin typeface="Malgun Gothic"/>
                <a:ea typeface="Malgun Gothic"/>
                <a:cs typeface="Malgun Gothic"/>
                <a:sym typeface="Malgun Gothic"/>
              </a:rPr>
              <a:t>1</a:t>
            </a:r>
            <a:r>
              <a:rPr lang="ko-KR" sz="1000" dirty="0">
                <a:solidFill>
                  <a:srgbClr val="111111"/>
                </a:solidFill>
                <a:latin typeface="Malgun Gothic"/>
                <a:ea typeface="Malgun Gothic"/>
                <a:cs typeface="Malgun Gothic"/>
                <a:sym typeface="Malgun Gothic"/>
              </a:rPr>
              <a:t>년을 선고했다.</a:t>
            </a:r>
            <a:endParaRPr sz="1000" dirty="0">
              <a:solidFill>
                <a:schemeClr val="dk1"/>
              </a:solidFill>
              <a:latin typeface="Malgun Gothic"/>
              <a:ea typeface="Malgun Gothic"/>
              <a:cs typeface="Malgun Gothic"/>
              <a:sym typeface="Malgun Gothic"/>
            </a:endParaRPr>
          </a:p>
          <a:p>
            <a:pPr marL="0" marR="0" lvl="0" indent="0" algn="just" rtl="0">
              <a:spcBef>
                <a:spcPts val="0"/>
              </a:spcBef>
              <a:spcAft>
                <a:spcPts val="0"/>
              </a:spcAft>
              <a:buNone/>
            </a:pPr>
            <a:r>
              <a:rPr lang="ko-KR" sz="1000" dirty="0">
                <a:solidFill>
                  <a:srgbClr val="111111"/>
                </a:solidFill>
                <a:latin typeface="Malgun Gothic"/>
                <a:ea typeface="Malgun Gothic"/>
                <a:cs typeface="Malgun Gothic"/>
                <a:sym typeface="Malgun Gothic"/>
              </a:rPr>
              <a:t>장애인이 일상생활에 불편이 없도록 여러 편의조치가 도입됐다. 전용 주차구역도 그중 하나다. 하지만 일반구역보다 자주 비워진 틈을 </a:t>
            </a:r>
            <a:r>
              <a:rPr lang="ko-KR" sz="1000" i="0" dirty="0">
                <a:solidFill>
                  <a:srgbClr val="111111"/>
                </a:solidFill>
                <a:latin typeface="Malgun Gothic"/>
                <a:ea typeface="Malgun Gothic"/>
                <a:cs typeface="Malgun Gothic"/>
                <a:sym typeface="Malgun Gothic"/>
              </a:rPr>
              <a:t>타 </a:t>
            </a:r>
            <a:r>
              <a:rPr lang="ko-KR" sz="1000" dirty="0">
                <a:solidFill>
                  <a:srgbClr val="111111"/>
                </a:solidFill>
                <a:latin typeface="Malgun Gothic"/>
                <a:ea typeface="Malgun Gothic"/>
                <a:cs typeface="Malgun Gothic"/>
                <a:sym typeface="Malgun Gothic"/>
              </a:rPr>
              <a:t>각종 편법을 동원한 ‘얌체주차족’ 탓에 제도 취지가 훼손되고 있다. 표지 악용 수법 역시 갈수록 교묘해져 안 그래도 일손이 부족한 지방자치단체 직원들이 골머리를 앓고 있다</a:t>
            </a:r>
            <a:r>
              <a:rPr lang="ko-KR" sz="1000" i="0" dirty="0">
                <a:solidFill>
                  <a:srgbClr val="111111"/>
                </a:solidFill>
                <a:latin typeface="Malgun Gothic"/>
                <a:ea typeface="Malgun Gothic"/>
                <a:cs typeface="Malgun Gothic"/>
                <a:sym typeface="Malgun Gothic"/>
              </a:rPr>
              <a:t>.</a:t>
            </a:r>
            <a:endParaRPr sz="1000" dirty="0">
              <a:solidFill>
                <a:srgbClr val="111111"/>
              </a:solidFill>
              <a:latin typeface="Malgun Gothic"/>
              <a:ea typeface="Malgun Gothic"/>
              <a:cs typeface="Malgun Gothic"/>
              <a:sym typeface="Malgun Gothic"/>
            </a:endParaRPr>
          </a:p>
          <a:p>
            <a:pPr marL="0" marR="0" lvl="0" indent="0" algn="just" rtl="0">
              <a:spcBef>
                <a:spcPts val="0"/>
              </a:spcBef>
              <a:spcAft>
                <a:spcPts val="0"/>
              </a:spcAft>
              <a:buNone/>
            </a:pPr>
            <a:endParaRPr sz="1000" i="0" dirty="0">
              <a:solidFill>
                <a:srgbClr val="555555"/>
              </a:solidFill>
              <a:latin typeface="Malgun Gothic"/>
              <a:ea typeface="Malgun Gothic"/>
              <a:cs typeface="Malgun Gothic"/>
              <a:sym typeface="Malgun Gothic"/>
            </a:endParaRPr>
          </a:p>
        </p:txBody>
      </p:sp>
      <p:sp>
        <p:nvSpPr>
          <p:cNvPr id="310" name="Google Shape;310;p4"/>
          <p:cNvSpPr txBox="1"/>
          <p:nvPr/>
        </p:nvSpPr>
        <p:spPr>
          <a:xfrm>
            <a:off x="2885195" y="629911"/>
            <a:ext cx="6091732"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400" b="1" dirty="0">
                <a:solidFill>
                  <a:schemeClr val="dk1"/>
                </a:solidFill>
                <a:latin typeface="Malgun Gothic"/>
                <a:ea typeface="Malgun Gothic"/>
                <a:cs typeface="Malgun Gothic"/>
                <a:sym typeface="Malgun Gothic"/>
              </a:rPr>
              <a:t>장애인 전용구역 주차 민원 매년 폭증, 여전히 일주일에 10건 꾸준한 신고</a:t>
            </a:r>
            <a:endParaRPr sz="1400" b="1" dirty="0">
              <a:solidFill>
                <a:schemeClr val="dk1"/>
              </a:solidFill>
              <a:latin typeface="Malgun Gothic"/>
              <a:ea typeface="Malgun Gothic"/>
              <a:cs typeface="Malgun Gothic"/>
              <a:sym typeface="Malgun Gothic"/>
            </a:endParaRPr>
          </a:p>
        </p:txBody>
      </p:sp>
      <p:sp>
        <p:nvSpPr>
          <p:cNvPr id="311" name="Google Shape;311;p4"/>
          <p:cNvSpPr txBox="1"/>
          <p:nvPr/>
        </p:nvSpPr>
        <p:spPr>
          <a:xfrm>
            <a:off x="2885195" y="899035"/>
            <a:ext cx="184731"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400" b="1" dirty="0">
              <a:solidFill>
                <a:schemeClr val="lt1"/>
              </a:solidFill>
              <a:highlight>
                <a:srgbClr val="1E1E1E"/>
              </a:highlight>
              <a:latin typeface="Malgun Gothic"/>
              <a:ea typeface="Malgun Gothic"/>
              <a:cs typeface="Malgun Gothic"/>
              <a:sym typeface="Malgun Gothic"/>
            </a:endParaRPr>
          </a:p>
        </p:txBody>
      </p:sp>
      <p:sp>
        <p:nvSpPr>
          <p:cNvPr id="312" name="Google Shape;312;p4"/>
          <p:cNvSpPr txBox="1"/>
          <p:nvPr/>
        </p:nvSpPr>
        <p:spPr>
          <a:xfrm>
            <a:off x="2684100" y="3420700"/>
            <a:ext cx="2753700" cy="1477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b="0" i="0" dirty="0">
                <a:solidFill>
                  <a:srgbClr val="555555"/>
                </a:solidFill>
                <a:latin typeface="Malgun Gothic"/>
                <a:ea typeface="Malgun Gothic"/>
                <a:cs typeface="Malgun Gothic"/>
                <a:sym typeface="Malgun Gothic"/>
              </a:rPr>
              <a:t>국민권익위원회에 따르면,</a:t>
            </a:r>
            <a:r>
              <a:rPr lang="ko-KR" sz="1000" dirty="0">
                <a:solidFill>
                  <a:srgbClr val="555555"/>
                </a:solidFill>
                <a:latin typeface="Malgun Gothic"/>
                <a:ea typeface="Malgun Gothic"/>
                <a:cs typeface="Malgun Gothic"/>
                <a:sym typeface="Malgun Gothic"/>
              </a:rPr>
              <a:t> </a:t>
            </a:r>
            <a:r>
              <a:rPr lang="ko-KR" sz="1000" b="0" i="0" dirty="0">
                <a:solidFill>
                  <a:srgbClr val="555555"/>
                </a:solidFill>
                <a:latin typeface="Malgun Gothic"/>
                <a:ea typeface="Malgun Gothic"/>
                <a:cs typeface="Malgun Gothic"/>
                <a:sym typeface="Malgun Gothic"/>
              </a:rPr>
              <a:t>2019년</a:t>
            </a:r>
            <a:r>
              <a:rPr lang="ko-KR" sz="1000" dirty="0">
                <a:solidFill>
                  <a:srgbClr val="555555"/>
                </a:solidFill>
                <a:latin typeface="Malgun Gothic"/>
                <a:ea typeface="Malgun Gothic"/>
                <a:cs typeface="Malgun Gothic"/>
                <a:sym typeface="Malgun Gothic"/>
              </a:rPr>
              <a:t> </a:t>
            </a:r>
            <a:r>
              <a:rPr lang="ko-KR" sz="1000" b="0" i="0" dirty="0">
                <a:solidFill>
                  <a:srgbClr val="555555"/>
                </a:solidFill>
                <a:latin typeface="Malgun Gothic"/>
                <a:ea typeface="Malgun Gothic"/>
                <a:cs typeface="Malgun Gothic"/>
                <a:sym typeface="Malgun Gothic"/>
              </a:rPr>
              <a:t>45만9,116건이던 불법주차 신고는 2021년 125만1,028건, 지난해엔 162만7,195건으로 늘었다.</a:t>
            </a:r>
            <a:r>
              <a:rPr lang="ko-KR" sz="1000" dirty="0">
                <a:solidFill>
                  <a:srgbClr val="555555"/>
                </a:solidFill>
                <a:latin typeface="Malgun Gothic"/>
                <a:ea typeface="Malgun Gothic"/>
                <a:cs typeface="Malgun Gothic"/>
                <a:sym typeface="Malgun Gothic"/>
              </a:rPr>
              <a:t> </a:t>
            </a:r>
            <a:endParaRPr sz="1000" dirty="0">
              <a:solidFill>
                <a:srgbClr val="555555"/>
              </a:solidFill>
              <a:latin typeface="Malgun Gothic"/>
              <a:ea typeface="Malgun Gothic"/>
              <a:cs typeface="Malgun Gothic"/>
              <a:sym typeface="Malgun Gothic"/>
            </a:endParaRPr>
          </a:p>
          <a:p>
            <a:pPr marL="0" marR="0" lvl="0" indent="0" algn="l" rtl="0">
              <a:spcBef>
                <a:spcPts val="0"/>
              </a:spcBef>
              <a:spcAft>
                <a:spcPts val="0"/>
              </a:spcAft>
              <a:buNone/>
            </a:pPr>
            <a:r>
              <a:rPr lang="ko-KR" sz="1000" b="0" i="0" dirty="0">
                <a:solidFill>
                  <a:srgbClr val="555555"/>
                </a:solidFill>
                <a:latin typeface="Malgun Gothic"/>
                <a:ea typeface="Malgun Gothic"/>
                <a:cs typeface="Malgun Gothic"/>
                <a:sym typeface="Malgun Gothic"/>
              </a:rPr>
              <a:t>감염병이 맹위를 떨친 2022년(84만 건대)을 제외하곤 급증세가 꺾이지 않고 있다. 서울의 한 구청 관계자는 “일주일에 10건은 꾸준히 신고가 들어온다”고 말했다.</a:t>
            </a:r>
            <a:endParaRPr sz="1000" b="1" i="0" dirty="0">
              <a:solidFill>
                <a:srgbClr val="555555"/>
              </a:solidFill>
              <a:latin typeface="Malgun Gothic"/>
              <a:ea typeface="Malgun Gothic"/>
              <a:cs typeface="Malgun Gothic"/>
              <a:sym typeface="Malgun Gothic"/>
            </a:endParaRPr>
          </a:p>
          <a:p>
            <a:pPr marL="0" marR="0" lvl="0" indent="0" algn="l" rtl="0">
              <a:spcBef>
                <a:spcPts val="0"/>
              </a:spcBef>
              <a:spcAft>
                <a:spcPts val="0"/>
              </a:spcAft>
              <a:buNone/>
            </a:pPr>
            <a:endParaRPr sz="1000" b="0" i="0" dirty="0">
              <a:solidFill>
                <a:srgbClr val="555555"/>
              </a:solidFill>
              <a:latin typeface="Malgun Gothic"/>
              <a:ea typeface="Malgun Gothic"/>
              <a:cs typeface="Malgun Gothic"/>
              <a:sym typeface="Malgun Gothic"/>
            </a:endParaRPr>
          </a:p>
        </p:txBody>
      </p:sp>
      <p:sp>
        <p:nvSpPr>
          <p:cNvPr id="313" name="Google Shape;313;p4"/>
          <p:cNvSpPr txBox="1"/>
          <p:nvPr/>
        </p:nvSpPr>
        <p:spPr>
          <a:xfrm>
            <a:off x="7646894" y="1154905"/>
            <a:ext cx="132598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dirty="0">
                <a:solidFill>
                  <a:schemeClr val="lt1"/>
                </a:solidFill>
                <a:highlight>
                  <a:srgbClr val="1E1E1E"/>
                </a:highlight>
                <a:latin typeface="Malgun Gothic"/>
                <a:ea typeface="Malgun Gothic"/>
                <a:cs typeface="Malgun Gothic"/>
                <a:sym typeface="Malgun Gothic"/>
              </a:rPr>
              <a:t>(출처: 한국일보. 2024.01.19)</a:t>
            </a:r>
            <a:endParaRPr sz="900" dirty="0">
              <a:solidFill>
                <a:schemeClr val="lt1"/>
              </a:solidFill>
              <a:latin typeface="Malgun Gothic"/>
              <a:ea typeface="Malgun Gothic"/>
              <a:cs typeface="Malgun Gothic"/>
              <a:sym typeface="Malgun Gothic"/>
            </a:endParaRPr>
          </a:p>
        </p:txBody>
      </p:sp>
      <p:sp>
        <p:nvSpPr>
          <p:cNvPr id="314" name="Google Shape;314;p4"/>
          <p:cNvSpPr txBox="1"/>
          <p:nvPr/>
        </p:nvSpPr>
        <p:spPr>
          <a:xfrm>
            <a:off x="608550" y="1824831"/>
            <a:ext cx="1449435" cy="7386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dirty="0">
                <a:solidFill>
                  <a:schemeClr val="lt1"/>
                </a:solidFill>
                <a:latin typeface="Malgun Gothic"/>
                <a:ea typeface="Malgun Gothic"/>
                <a:cs typeface="Malgun Gothic"/>
                <a:sym typeface="Malgun Gothic"/>
              </a:rPr>
              <a:t>양도, 위조 등 </a:t>
            </a:r>
            <a:endParaRPr sz="1400" b="1" dirty="0">
              <a:solidFill>
                <a:schemeClr val="lt1"/>
              </a:solidFill>
              <a:latin typeface="Malgun Gothic"/>
              <a:ea typeface="Malgun Gothic"/>
              <a:cs typeface="Malgun Gothic"/>
              <a:sym typeface="Malgun Gothic"/>
            </a:endParaRPr>
          </a:p>
          <a:p>
            <a:pPr marL="0" marR="0" lvl="0" indent="0" algn="ctr" rtl="0">
              <a:spcBef>
                <a:spcPts val="0"/>
              </a:spcBef>
              <a:spcAft>
                <a:spcPts val="0"/>
              </a:spcAft>
              <a:buNone/>
            </a:pPr>
            <a:r>
              <a:rPr lang="ko-KR" sz="1400" b="1" dirty="0">
                <a:solidFill>
                  <a:schemeClr val="lt1"/>
                </a:solidFill>
                <a:latin typeface="Malgun Gothic"/>
                <a:ea typeface="Malgun Gothic"/>
                <a:cs typeface="Malgun Gothic"/>
                <a:sym typeface="Malgun Gothic"/>
              </a:rPr>
              <a:t>부정 수법 날로 </a:t>
            </a:r>
            <a:endParaRPr sz="1400" b="1" dirty="0">
              <a:solidFill>
                <a:schemeClr val="lt1"/>
              </a:solidFill>
              <a:latin typeface="Malgun Gothic"/>
              <a:ea typeface="Malgun Gothic"/>
              <a:cs typeface="Malgun Gothic"/>
              <a:sym typeface="Malgun Gothic"/>
            </a:endParaRPr>
          </a:p>
          <a:p>
            <a:pPr marL="0" marR="0" lvl="0" indent="0" algn="ctr" rtl="0">
              <a:spcBef>
                <a:spcPts val="0"/>
              </a:spcBef>
              <a:spcAft>
                <a:spcPts val="0"/>
              </a:spcAft>
              <a:buNone/>
            </a:pPr>
            <a:r>
              <a:rPr lang="ko-KR" sz="1400" b="1" dirty="0">
                <a:solidFill>
                  <a:schemeClr val="lt1"/>
                </a:solidFill>
                <a:latin typeface="Malgun Gothic"/>
                <a:ea typeface="Malgun Gothic"/>
                <a:cs typeface="Malgun Gothic"/>
                <a:sym typeface="Malgun Gothic"/>
              </a:rPr>
              <a:t>교묘해져</a:t>
            </a:r>
            <a:endParaRPr sz="1400" b="1" dirty="0">
              <a:solidFill>
                <a:schemeClr val="lt1"/>
              </a:solidFill>
              <a:latin typeface="Malgun Gothic"/>
              <a:ea typeface="Malgun Gothic"/>
              <a:cs typeface="Malgun Gothic"/>
              <a:sym typeface="Malgun Gothic"/>
            </a:endParaRPr>
          </a:p>
        </p:txBody>
      </p:sp>
      <p:sp>
        <p:nvSpPr>
          <p:cNvPr id="315" name="Google Shape;315;p4"/>
          <p:cNvSpPr txBox="1"/>
          <p:nvPr/>
        </p:nvSpPr>
        <p:spPr>
          <a:xfrm>
            <a:off x="1015119" y="1349160"/>
            <a:ext cx="601447"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800" b="1" dirty="0">
                <a:solidFill>
                  <a:schemeClr val="lt1"/>
                </a:solidFill>
                <a:latin typeface="Malgun Gothic"/>
                <a:ea typeface="Malgun Gothic"/>
                <a:cs typeface="Malgun Gothic"/>
                <a:sym typeface="Malgun Gothic"/>
              </a:rPr>
              <a:t>02</a:t>
            </a:r>
            <a:endParaRPr sz="1100" b="1" dirty="0">
              <a:solidFill>
                <a:schemeClr val="lt1"/>
              </a:solidFill>
              <a:latin typeface="Malgun Gothic"/>
              <a:ea typeface="Malgun Gothic"/>
              <a:cs typeface="Malgun Gothic"/>
              <a:sym typeface="Malgun Gothic"/>
            </a:endParaRPr>
          </a:p>
        </p:txBody>
      </p:sp>
      <p:sp>
        <p:nvSpPr>
          <p:cNvPr id="316" name="Google Shape;316;p4"/>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04</a:t>
            </a:r>
            <a:endParaRPr sz="1000" dirty="0">
              <a:solidFill>
                <a:schemeClr val="dk1"/>
              </a:solidFill>
              <a:latin typeface="Malgun Gothic"/>
              <a:ea typeface="Malgun Gothic"/>
              <a:cs typeface="Malgun Gothic"/>
              <a:sym typeface="Malgun Gothic"/>
            </a:endParaRPr>
          </a:p>
        </p:txBody>
      </p:sp>
      <p:sp>
        <p:nvSpPr>
          <p:cNvPr id="317" name="Google Shape;317;p4"/>
          <p:cNvSpPr txBox="1"/>
          <p:nvPr/>
        </p:nvSpPr>
        <p:spPr>
          <a:xfrm>
            <a:off x="4803775" y="477838"/>
            <a:ext cx="4227512"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dirty="0">
                <a:solidFill>
                  <a:schemeClr val="dk1"/>
                </a:solidFill>
                <a:latin typeface="Malgun Gothic"/>
                <a:ea typeface="Malgun Gothic"/>
                <a:cs typeface="Malgun Gothic"/>
                <a:sym typeface="Malgun Gothic"/>
              </a:rPr>
              <a:t>출처: https://www.hankookilbo.com/News/Read/A2024011813250000709</a:t>
            </a:r>
            <a:endParaRPr sz="900" dirty="0">
              <a:solidFill>
                <a:schemeClr val="dk1"/>
              </a:solidFill>
              <a:latin typeface="Malgun Gothic"/>
              <a:ea typeface="Malgun Gothic"/>
              <a:cs typeface="Malgun Gothic"/>
              <a:sym typeface="Malgun Gothic"/>
            </a:endParaRPr>
          </a:p>
        </p:txBody>
      </p:sp>
      <p:pic>
        <p:nvPicPr>
          <p:cNvPr id="318" name="Google Shape;318;p4" descr="A black background with white letters&#10;&#10;Description automatically generated"/>
          <p:cNvPicPr preferRelativeResize="0"/>
          <p:nvPr/>
        </p:nvPicPr>
        <p:blipFill rotWithShape="1">
          <a:blip r:embed="rId4">
            <a:alphaModFix/>
          </a:blip>
          <a:srcRect/>
          <a:stretch/>
        </p:blipFill>
        <p:spPr>
          <a:xfrm>
            <a:off x="2443162" y="898525"/>
            <a:ext cx="7004050" cy="409576"/>
          </a:xfrm>
          <a:prstGeom prst="rect">
            <a:avLst/>
          </a:prstGeom>
          <a:noFill/>
          <a:ln>
            <a:noFill/>
          </a:ln>
        </p:spPr>
      </p:pic>
      <p:pic>
        <p:nvPicPr>
          <p:cNvPr id="319" name="Google Shape;319;p4" descr="A graph with numbers and lines&#10;&#10;Description automatically generated"/>
          <p:cNvPicPr preferRelativeResize="0"/>
          <p:nvPr/>
        </p:nvPicPr>
        <p:blipFill rotWithShape="1">
          <a:blip r:embed="rId5">
            <a:alphaModFix/>
          </a:blip>
          <a:srcRect/>
          <a:stretch/>
        </p:blipFill>
        <p:spPr>
          <a:xfrm>
            <a:off x="5513388" y="3025775"/>
            <a:ext cx="3213100" cy="190976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5"/>
          <p:cNvSpPr/>
          <p:nvPr/>
        </p:nvSpPr>
        <p:spPr>
          <a:xfrm>
            <a:off x="-12585" y="0"/>
            <a:ext cx="2596129" cy="5142858"/>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Calibri"/>
              <a:ea typeface="Calibri"/>
              <a:cs typeface="Calibri"/>
              <a:sym typeface="Calibri"/>
            </a:endParaRPr>
          </a:p>
        </p:txBody>
      </p:sp>
      <p:pic>
        <p:nvPicPr>
          <p:cNvPr id="325" name="Google Shape;325;p5"/>
          <p:cNvPicPr preferRelativeResize="0"/>
          <p:nvPr/>
        </p:nvPicPr>
        <p:blipFill rotWithShape="1">
          <a:blip r:embed="rId3">
            <a:alphaModFix/>
          </a:blip>
          <a:srcRect/>
          <a:stretch/>
        </p:blipFill>
        <p:spPr>
          <a:xfrm>
            <a:off x="821628" y="371977"/>
            <a:ext cx="811683" cy="267521"/>
          </a:xfrm>
          <a:prstGeom prst="rect">
            <a:avLst/>
          </a:prstGeom>
          <a:noFill/>
          <a:ln>
            <a:noFill/>
          </a:ln>
        </p:spPr>
      </p:pic>
      <p:sp>
        <p:nvSpPr>
          <p:cNvPr id="326" name="Google Shape;326;p5"/>
          <p:cNvSpPr/>
          <p:nvPr/>
        </p:nvSpPr>
        <p:spPr>
          <a:xfrm rot="10800000">
            <a:off x="-7560" y="-9"/>
            <a:ext cx="687367" cy="1209131"/>
          </a:xfrm>
          <a:custGeom>
            <a:avLst/>
            <a:gdLst/>
            <a:ahLst/>
            <a:cxnLst/>
            <a:rect l="l" t="t" r="r" b="b"/>
            <a:pathLst>
              <a:path w="443746" h="2674419" extrusionOk="0">
                <a:moveTo>
                  <a:pt x="443746" y="0"/>
                </a:moveTo>
                <a:lnTo>
                  <a:pt x="443746" y="2674419"/>
                </a:lnTo>
                <a:lnTo>
                  <a:pt x="0" y="2674419"/>
                </a:lnTo>
                <a:lnTo>
                  <a:pt x="0" y="2396623"/>
                </a:lnTo>
                <a:cubicBezTo>
                  <a:pt x="0" y="1834720"/>
                  <a:pt x="0" y="1198229"/>
                  <a:pt x="0" y="477248"/>
                </a:cubicBezTo>
                <a:cubicBezTo>
                  <a:pt x="0" y="311961"/>
                  <a:pt x="148007" y="128308"/>
                  <a:pt x="317158" y="54846"/>
                </a:cubicBezTo>
                <a:cubicBezTo>
                  <a:pt x="317158" y="54846"/>
                  <a:pt x="317158" y="54846"/>
                  <a:pt x="415884" y="12072"/>
                </a:cubicBezTo>
                <a:close/>
              </a:path>
            </a:pathLst>
          </a:custGeom>
          <a:solidFill>
            <a:srgbClr val="ACB8C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dirty="0">
              <a:solidFill>
                <a:srgbClr val="FFFFFF"/>
              </a:solidFill>
              <a:latin typeface="Montserrat"/>
              <a:ea typeface="Montserrat"/>
              <a:cs typeface="Montserrat"/>
              <a:sym typeface="Montserrat"/>
            </a:endParaRPr>
          </a:p>
        </p:txBody>
      </p:sp>
      <p:sp>
        <p:nvSpPr>
          <p:cNvPr id="327" name="Google Shape;327;p5"/>
          <p:cNvSpPr txBox="1"/>
          <p:nvPr/>
        </p:nvSpPr>
        <p:spPr>
          <a:xfrm>
            <a:off x="106243" y="71981"/>
            <a:ext cx="537968" cy="969496"/>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6000" b="1" dirty="0">
                <a:solidFill>
                  <a:schemeClr val="lt1"/>
                </a:solidFill>
                <a:latin typeface="Calibri"/>
                <a:ea typeface="Calibri"/>
                <a:cs typeface="Calibri"/>
                <a:sym typeface="Calibri"/>
              </a:rPr>
              <a:t>1</a:t>
            </a:r>
            <a:endParaRPr dirty="0"/>
          </a:p>
        </p:txBody>
      </p:sp>
      <p:cxnSp>
        <p:nvCxnSpPr>
          <p:cNvPr id="328" name="Google Shape;328;p5"/>
          <p:cNvCxnSpPr/>
          <p:nvPr/>
        </p:nvCxnSpPr>
        <p:spPr>
          <a:xfrm>
            <a:off x="1723002" y="476093"/>
            <a:ext cx="6999657" cy="0"/>
          </a:xfrm>
          <a:prstGeom prst="straightConnector1">
            <a:avLst/>
          </a:prstGeom>
          <a:noFill/>
          <a:ln w="9525" cap="flat" cmpd="sng">
            <a:solidFill>
              <a:srgbClr val="D41919"/>
            </a:solidFill>
            <a:prstDash val="solid"/>
            <a:miter lim="800000"/>
            <a:headEnd type="none" w="sm" len="sm"/>
            <a:tailEnd type="none" w="sm" len="sm"/>
          </a:ln>
        </p:spPr>
      </p:cxnSp>
      <p:sp>
        <p:nvSpPr>
          <p:cNvPr id="329" name="Google Shape;329;p5"/>
          <p:cNvSpPr/>
          <p:nvPr/>
        </p:nvSpPr>
        <p:spPr>
          <a:xfrm>
            <a:off x="629571" y="1270321"/>
            <a:ext cx="1387708" cy="1387708"/>
          </a:xfrm>
          <a:prstGeom prst="ellipse">
            <a:avLst/>
          </a:prstGeom>
          <a:solidFill>
            <a:srgbClr val="D4191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cxnSp>
        <p:nvCxnSpPr>
          <p:cNvPr id="330" name="Google Shape;330;p5"/>
          <p:cNvCxnSpPr/>
          <p:nvPr/>
        </p:nvCxnSpPr>
        <p:spPr>
          <a:xfrm>
            <a:off x="1323425" y="2653108"/>
            <a:ext cx="0" cy="433044"/>
          </a:xfrm>
          <a:prstGeom prst="straightConnector1">
            <a:avLst/>
          </a:prstGeom>
          <a:noFill/>
          <a:ln w="19050" cap="flat" cmpd="sng">
            <a:solidFill>
              <a:srgbClr val="FF0000"/>
            </a:solidFill>
            <a:prstDash val="solid"/>
            <a:miter lim="800000"/>
            <a:headEnd type="none" w="sm" len="sm"/>
            <a:tailEnd type="none" w="sm" len="sm"/>
          </a:ln>
        </p:spPr>
      </p:cxnSp>
      <p:sp>
        <p:nvSpPr>
          <p:cNvPr id="331" name="Google Shape;331;p5"/>
          <p:cNvSpPr txBox="1"/>
          <p:nvPr/>
        </p:nvSpPr>
        <p:spPr>
          <a:xfrm>
            <a:off x="-37257" y="3086152"/>
            <a:ext cx="272136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200" b="1" i="0" dirty="0">
                <a:solidFill>
                  <a:schemeClr val="dk1"/>
                </a:solidFill>
                <a:latin typeface="Malgun Gothic"/>
                <a:ea typeface="Malgun Gothic"/>
                <a:cs typeface="Malgun Gothic"/>
                <a:sym typeface="Malgun Gothic"/>
              </a:rPr>
              <a:t>데이터 분석에 기반한</a:t>
            </a:r>
            <a:r>
              <a:rPr lang="ko-KR" sz="1200" b="1" dirty="0">
                <a:solidFill>
                  <a:schemeClr val="dk1"/>
                </a:solidFill>
                <a:latin typeface="Malgun Gothic"/>
                <a:ea typeface="Malgun Gothic"/>
                <a:cs typeface="Malgun Gothic"/>
                <a:sym typeface="Malgun Gothic"/>
              </a:rPr>
              <a:t> </a:t>
            </a:r>
            <a:endParaRPr sz="1200" b="1" i="0" dirty="0">
              <a:solidFill>
                <a:schemeClr val="dk1"/>
              </a:solidFill>
              <a:latin typeface="Calibri"/>
              <a:ea typeface="Calibri"/>
              <a:cs typeface="Calibri"/>
              <a:sym typeface="Calibri"/>
            </a:endParaRPr>
          </a:p>
          <a:p>
            <a:pPr marL="0" marR="0" lvl="0" indent="0" algn="ctr" rtl="0">
              <a:spcBef>
                <a:spcPts val="0"/>
              </a:spcBef>
              <a:spcAft>
                <a:spcPts val="0"/>
              </a:spcAft>
              <a:buNone/>
            </a:pPr>
            <a:r>
              <a:rPr lang="ko-KR" sz="1200" b="1" dirty="0">
                <a:solidFill>
                  <a:schemeClr val="dk1"/>
                </a:solidFill>
                <a:latin typeface="Malgun Gothic"/>
                <a:ea typeface="Malgun Gothic"/>
                <a:cs typeface="Malgun Gothic"/>
                <a:sym typeface="Malgun Gothic"/>
              </a:rPr>
              <a:t>스마트 센서 우선 설치 구역 지정 필요</a:t>
            </a:r>
            <a:endParaRPr sz="1200" b="1" dirty="0">
              <a:solidFill>
                <a:schemeClr val="dk1"/>
              </a:solidFill>
              <a:latin typeface="Malgun Gothic"/>
              <a:ea typeface="Malgun Gothic"/>
              <a:cs typeface="Malgun Gothic"/>
              <a:sym typeface="Malgun Gothic"/>
            </a:endParaRPr>
          </a:p>
        </p:txBody>
      </p:sp>
      <p:sp>
        <p:nvSpPr>
          <p:cNvPr id="332" name="Google Shape;332;p5"/>
          <p:cNvSpPr txBox="1"/>
          <p:nvPr/>
        </p:nvSpPr>
        <p:spPr>
          <a:xfrm>
            <a:off x="692481" y="1774883"/>
            <a:ext cx="1261800" cy="7389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dirty="0">
                <a:solidFill>
                  <a:schemeClr val="lt1"/>
                </a:solidFill>
                <a:latin typeface="Arial"/>
                <a:ea typeface="Arial"/>
                <a:cs typeface="Arial"/>
                <a:sym typeface="Arial"/>
              </a:rPr>
              <a:t>BigData</a:t>
            </a:r>
            <a:endParaRPr dirty="0"/>
          </a:p>
          <a:p>
            <a:pPr marL="0" marR="0" lvl="0" indent="0" algn="ctr" rtl="0">
              <a:spcBef>
                <a:spcPts val="0"/>
              </a:spcBef>
              <a:spcAft>
                <a:spcPts val="0"/>
              </a:spcAft>
              <a:buNone/>
            </a:pPr>
            <a:r>
              <a:rPr lang="ko-KR" sz="1400" b="1" dirty="0">
                <a:solidFill>
                  <a:schemeClr val="lt1"/>
                </a:solidFill>
                <a:latin typeface="Arial"/>
                <a:ea typeface="Arial"/>
                <a:cs typeface="Arial"/>
                <a:sym typeface="Arial"/>
              </a:rPr>
              <a:t>분석으로</a:t>
            </a:r>
            <a:endParaRPr sz="1400" b="1" dirty="0">
              <a:solidFill>
                <a:schemeClr val="lt1"/>
              </a:solidFill>
              <a:latin typeface="Arial"/>
              <a:ea typeface="Arial"/>
              <a:cs typeface="Arial"/>
              <a:sym typeface="Arial"/>
            </a:endParaRPr>
          </a:p>
          <a:p>
            <a:pPr marL="0" marR="0" lvl="0" indent="0" algn="ctr" rtl="0">
              <a:spcBef>
                <a:spcPts val="0"/>
              </a:spcBef>
              <a:spcAft>
                <a:spcPts val="0"/>
              </a:spcAft>
              <a:buNone/>
            </a:pPr>
            <a:r>
              <a:rPr lang="ko-KR" sz="1400" b="1" dirty="0">
                <a:solidFill>
                  <a:schemeClr val="lt1"/>
                </a:solidFill>
                <a:latin typeface="Arial"/>
                <a:ea typeface="Arial"/>
                <a:cs typeface="Arial"/>
                <a:sym typeface="Arial"/>
              </a:rPr>
              <a:t>사회문제해결</a:t>
            </a:r>
            <a:endParaRPr sz="1400" b="1" dirty="0">
              <a:solidFill>
                <a:schemeClr val="lt1"/>
              </a:solidFill>
              <a:latin typeface="Arial"/>
              <a:ea typeface="Arial"/>
              <a:cs typeface="Arial"/>
              <a:sym typeface="Arial"/>
            </a:endParaRPr>
          </a:p>
        </p:txBody>
      </p:sp>
      <p:sp>
        <p:nvSpPr>
          <p:cNvPr id="333" name="Google Shape;333;p5"/>
          <p:cNvSpPr txBox="1"/>
          <p:nvPr/>
        </p:nvSpPr>
        <p:spPr>
          <a:xfrm>
            <a:off x="1015119" y="1349160"/>
            <a:ext cx="5853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800" b="1" dirty="0">
                <a:solidFill>
                  <a:schemeClr val="lt1"/>
                </a:solidFill>
                <a:latin typeface="Arial"/>
                <a:ea typeface="Arial"/>
                <a:cs typeface="Arial"/>
                <a:sym typeface="Arial"/>
              </a:rPr>
              <a:t>03</a:t>
            </a:r>
            <a:endParaRPr sz="1100" b="1" dirty="0">
              <a:solidFill>
                <a:schemeClr val="lt1"/>
              </a:solidFill>
              <a:latin typeface="Arial"/>
              <a:ea typeface="Arial"/>
              <a:cs typeface="Arial"/>
              <a:sym typeface="Arial"/>
            </a:endParaRPr>
          </a:p>
        </p:txBody>
      </p:sp>
      <p:sp>
        <p:nvSpPr>
          <p:cNvPr id="334" name="Google Shape;334;p5"/>
          <p:cNvSpPr txBox="1"/>
          <p:nvPr/>
        </p:nvSpPr>
        <p:spPr>
          <a:xfrm>
            <a:off x="2708779" y="3086152"/>
            <a:ext cx="7071852" cy="2923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300" dirty="0">
                <a:solidFill>
                  <a:schemeClr val="lt1"/>
                </a:solidFill>
                <a:highlight>
                  <a:srgbClr val="4F81BD"/>
                </a:highlight>
                <a:latin typeface="Calibri"/>
                <a:ea typeface="Calibri"/>
                <a:cs typeface="Calibri"/>
                <a:sym typeface="Calibri"/>
              </a:rPr>
              <a:t>▶방문 빈도수가 높은 장소 우선으로 도입되고 있는 IOT 기반 장애인 스마트 센서 </a:t>
            </a:r>
            <a:endParaRPr sz="1300" dirty="0">
              <a:solidFill>
                <a:schemeClr val="lt1"/>
              </a:solidFill>
              <a:highlight>
                <a:srgbClr val="4F81BD"/>
              </a:highlight>
              <a:latin typeface="Calibri"/>
              <a:ea typeface="Calibri"/>
              <a:cs typeface="Calibri"/>
              <a:sym typeface="Calibri"/>
            </a:endParaRPr>
          </a:p>
        </p:txBody>
      </p:sp>
      <p:sp>
        <p:nvSpPr>
          <p:cNvPr id="335" name="Google Shape;335;p5"/>
          <p:cNvSpPr txBox="1"/>
          <p:nvPr/>
        </p:nvSpPr>
        <p:spPr>
          <a:xfrm>
            <a:off x="3380745" y="3293310"/>
            <a:ext cx="5410455"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dirty="0">
                <a:solidFill>
                  <a:schemeClr val="dk1"/>
                </a:solidFill>
                <a:latin typeface="Malgun Gothic"/>
                <a:ea typeface="Malgun Gothic"/>
                <a:cs typeface="Malgun Gothic"/>
                <a:sym typeface="Malgun Gothic"/>
              </a:rPr>
              <a:t>출처: http://kodaf.or.kr/bbs/board.php?bo_table=B12&amp;wr_id=161,  (주)이노씨앤에스 (innocns.co.kr) </a:t>
            </a:r>
            <a:endParaRPr sz="900" dirty="0">
              <a:solidFill>
                <a:schemeClr val="dk1"/>
              </a:solidFill>
              <a:latin typeface="Malgun Gothic"/>
              <a:ea typeface="Malgun Gothic"/>
              <a:cs typeface="Malgun Gothic"/>
              <a:sym typeface="Malgun Gothic"/>
            </a:endParaRPr>
          </a:p>
        </p:txBody>
      </p:sp>
      <p:pic>
        <p:nvPicPr>
          <p:cNvPr id="336" name="Google Shape;336;p5"/>
          <p:cNvPicPr preferRelativeResize="0"/>
          <p:nvPr/>
        </p:nvPicPr>
        <p:blipFill rotWithShape="1">
          <a:blip r:embed="rId4">
            <a:alphaModFix/>
          </a:blip>
          <a:srcRect/>
          <a:stretch/>
        </p:blipFill>
        <p:spPr>
          <a:xfrm>
            <a:off x="2977004" y="3623335"/>
            <a:ext cx="1708231" cy="309506"/>
          </a:xfrm>
          <a:prstGeom prst="rect">
            <a:avLst/>
          </a:prstGeom>
          <a:noFill/>
          <a:ln>
            <a:noFill/>
          </a:ln>
        </p:spPr>
      </p:pic>
      <p:grpSp>
        <p:nvGrpSpPr>
          <p:cNvPr id="337" name="Google Shape;337;p5"/>
          <p:cNvGrpSpPr/>
          <p:nvPr/>
        </p:nvGrpSpPr>
        <p:grpSpPr>
          <a:xfrm>
            <a:off x="2975445" y="4100305"/>
            <a:ext cx="1807656" cy="810358"/>
            <a:chOff x="10612847" y="6706500"/>
            <a:chExt cx="3662931" cy="1319091"/>
          </a:xfrm>
        </p:grpSpPr>
        <p:pic>
          <p:nvPicPr>
            <p:cNvPr id="338" name="Google Shape;338;p5"/>
            <p:cNvPicPr preferRelativeResize="0"/>
            <p:nvPr/>
          </p:nvPicPr>
          <p:blipFill rotWithShape="1">
            <a:blip r:embed="rId5">
              <a:alphaModFix/>
            </a:blip>
            <a:srcRect l="25703" t="24316" r="31121" b="31884"/>
            <a:stretch/>
          </p:blipFill>
          <p:spPr>
            <a:xfrm>
              <a:off x="10612847" y="6736510"/>
              <a:ext cx="1170765" cy="1289081"/>
            </a:xfrm>
            <a:prstGeom prst="rect">
              <a:avLst/>
            </a:prstGeom>
            <a:noFill/>
            <a:ln>
              <a:noFill/>
            </a:ln>
          </p:spPr>
        </p:pic>
        <p:grpSp>
          <p:nvGrpSpPr>
            <p:cNvPr id="339" name="Google Shape;339;p5"/>
            <p:cNvGrpSpPr/>
            <p:nvPr/>
          </p:nvGrpSpPr>
          <p:grpSpPr>
            <a:xfrm>
              <a:off x="11005535" y="6706500"/>
              <a:ext cx="3270243" cy="1204561"/>
              <a:chOff x="11005535" y="6706500"/>
              <a:chExt cx="3270243" cy="1204561"/>
            </a:xfrm>
          </p:grpSpPr>
          <p:sp>
            <p:nvSpPr>
              <p:cNvPr id="340" name="Google Shape;340;p5"/>
              <p:cNvSpPr/>
              <p:nvPr/>
            </p:nvSpPr>
            <p:spPr>
              <a:xfrm>
                <a:off x="11005535" y="6794915"/>
                <a:ext cx="561508" cy="561508"/>
              </a:xfrm>
              <a:prstGeom prst="ellipse">
                <a:avLst/>
              </a:prstGeom>
              <a:noFill/>
              <a:ln w="28575" cap="flat" cmpd="sng">
                <a:solidFill>
                  <a:srgbClr val="FFC000"/>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Calibri"/>
                  <a:ea typeface="Calibri"/>
                  <a:cs typeface="Calibri"/>
                  <a:sym typeface="Calibri"/>
                </a:endParaRPr>
              </a:p>
            </p:txBody>
          </p:sp>
          <p:cxnSp>
            <p:nvCxnSpPr>
              <p:cNvPr id="341" name="Google Shape;341;p5"/>
              <p:cNvCxnSpPr/>
              <p:nvPr/>
            </p:nvCxnSpPr>
            <p:spPr>
              <a:xfrm>
                <a:off x="11403742" y="7075669"/>
                <a:ext cx="663677" cy="0"/>
              </a:xfrm>
              <a:prstGeom prst="straightConnector1">
                <a:avLst/>
              </a:prstGeom>
              <a:noFill/>
              <a:ln w="28575" cap="flat" cmpd="sng">
                <a:solidFill>
                  <a:srgbClr val="FFC000"/>
                </a:solidFill>
                <a:prstDash val="solid"/>
                <a:miter lim="800000"/>
                <a:headEnd type="none" w="sm" len="sm"/>
                <a:tailEnd type="triangle" w="med" len="med"/>
              </a:ln>
            </p:spPr>
          </p:cxnSp>
          <p:pic>
            <p:nvPicPr>
              <p:cNvPr id="342" name="Google Shape;342;p5"/>
              <p:cNvPicPr preferRelativeResize="0"/>
              <p:nvPr/>
            </p:nvPicPr>
            <p:blipFill rotWithShape="1">
              <a:blip r:embed="rId6">
                <a:alphaModFix/>
              </a:blip>
              <a:srcRect t="19548"/>
              <a:stretch/>
            </p:blipFill>
            <p:spPr>
              <a:xfrm>
                <a:off x="12403372" y="6706500"/>
                <a:ext cx="1872406" cy="1204561"/>
              </a:xfrm>
              <a:prstGeom prst="rect">
                <a:avLst/>
              </a:prstGeom>
              <a:noFill/>
              <a:ln>
                <a:noFill/>
              </a:ln>
            </p:spPr>
          </p:pic>
        </p:grpSp>
      </p:grpSp>
      <p:grpSp>
        <p:nvGrpSpPr>
          <p:cNvPr id="343" name="Google Shape;343;p5"/>
          <p:cNvGrpSpPr/>
          <p:nvPr/>
        </p:nvGrpSpPr>
        <p:grpSpPr>
          <a:xfrm>
            <a:off x="4895748" y="4225038"/>
            <a:ext cx="1652392" cy="521674"/>
            <a:chOff x="7516105" y="1721640"/>
            <a:chExt cx="2775975" cy="528351"/>
          </a:xfrm>
        </p:grpSpPr>
        <p:sp>
          <p:nvSpPr>
            <p:cNvPr id="344" name="Google Shape;344;p5"/>
            <p:cNvSpPr/>
            <p:nvPr/>
          </p:nvSpPr>
          <p:spPr>
            <a:xfrm>
              <a:off x="7517913" y="1721640"/>
              <a:ext cx="2774167" cy="291581"/>
            </a:xfrm>
            <a:prstGeom prst="rect">
              <a:avLst/>
            </a:prstGeom>
            <a:solidFill>
              <a:srgbClr val="DDEAF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100" b="1" dirty="0">
                  <a:solidFill>
                    <a:srgbClr val="000000"/>
                  </a:solidFill>
                  <a:latin typeface="Calibri"/>
                  <a:ea typeface="Calibri"/>
                  <a:cs typeface="Calibri"/>
                  <a:sym typeface="Calibri"/>
                </a:rPr>
                <a:t>정상차량 진입시 녹색</a:t>
              </a:r>
              <a:endParaRPr dirty="0"/>
            </a:p>
          </p:txBody>
        </p:sp>
        <p:sp>
          <p:nvSpPr>
            <p:cNvPr id="345" name="Google Shape;345;p5"/>
            <p:cNvSpPr/>
            <p:nvPr/>
          </p:nvSpPr>
          <p:spPr>
            <a:xfrm>
              <a:off x="7516105" y="1996887"/>
              <a:ext cx="2774167" cy="253104"/>
            </a:xfrm>
            <a:prstGeom prst="rect">
              <a:avLst/>
            </a:prstGeom>
            <a:solidFill>
              <a:srgbClr val="DDEAF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100" b="1" dirty="0">
                  <a:solidFill>
                    <a:srgbClr val="000000"/>
                  </a:solidFill>
                  <a:latin typeface="Calibri"/>
                  <a:ea typeface="Calibri"/>
                  <a:cs typeface="Calibri"/>
                  <a:sym typeface="Calibri"/>
                </a:rPr>
                <a:t>위반차량 진입시 적색</a:t>
              </a:r>
              <a:endParaRPr dirty="0"/>
            </a:p>
          </p:txBody>
        </p:sp>
      </p:grpSp>
      <p:cxnSp>
        <p:nvCxnSpPr>
          <p:cNvPr id="346" name="Google Shape;346;p5"/>
          <p:cNvCxnSpPr/>
          <p:nvPr/>
        </p:nvCxnSpPr>
        <p:spPr>
          <a:xfrm>
            <a:off x="4887844" y="4483590"/>
            <a:ext cx="1659222" cy="0"/>
          </a:xfrm>
          <a:prstGeom prst="straightConnector1">
            <a:avLst/>
          </a:prstGeom>
          <a:noFill/>
          <a:ln w="28575" cap="flat" cmpd="sng">
            <a:solidFill>
              <a:schemeClr val="accent1"/>
            </a:solidFill>
            <a:prstDash val="dash"/>
            <a:miter lim="800000"/>
            <a:headEnd type="none" w="sm" len="sm"/>
            <a:tailEnd type="none" w="sm" len="sm"/>
          </a:ln>
        </p:spPr>
      </p:cxnSp>
      <p:cxnSp>
        <p:nvCxnSpPr>
          <p:cNvPr id="347" name="Google Shape;347;p5"/>
          <p:cNvCxnSpPr/>
          <p:nvPr/>
        </p:nvCxnSpPr>
        <p:spPr>
          <a:xfrm>
            <a:off x="6678689" y="4253880"/>
            <a:ext cx="273968" cy="0"/>
          </a:xfrm>
          <a:prstGeom prst="straightConnector1">
            <a:avLst/>
          </a:prstGeom>
          <a:noFill/>
          <a:ln w="57150" cap="flat" cmpd="sng">
            <a:solidFill>
              <a:schemeClr val="accent1"/>
            </a:solidFill>
            <a:prstDash val="solid"/>
            <a:miter lim="800000"/>
            <a:headEnd type="none" w="sm" len="sm"/>
            <a:tailEnd type="triangle" w="med" len="med"/>
          </a:ln>
        </p:spPr>
      </p:cxnSp>
      <p:sp>
        <p:nvSpPr>
          <p:cNvPr id="348" name="Google Shape;348;p5"/>
          <p:cNvSpPr txBox="1"/>
          <p:nvPr/>
        </p:nvSpPr>
        <p:spPr>
          <a:xfrm>
            <a:off x="4838834" y="3757920"/>
            <a:ext cx="1708231"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900" b="1" dirty="0">
                <a:solidFill>
                  <a:schemeClr val="dk1"/>
                </a:solidFill>
                <a:latin typeface="Calibri"/>
                <a:ea typeface="Calibri"/>
                <a:cs typeface="Calibri"/>
                <a:sym typeface="Calibri"/>
              </a:rPr>
              <a:t>차량번호 인식하여</a:t>
            </a:r>
            <a:endParaRPr sz="900" b="1" dirty="0">
              <a:solidFill>
                <a:schemeClr val="dk1"/>
              </a:solidFill>
              <a:latin typeface="Calibri"/>
              <a:ea typeface="Calibri"/>
              <a:cs typeface="Calibri"/>
              <a:sym typeface="Calibri"/>
            </a:endParaRPr>
          </a:p>
          <a:p>
            <a:pPr marL="0" marR="0" lvl="0" indent="0" algn="ctr" rtl="0">
              <a:spcBef>
                <a:spcPts val="0"/>
              </a:spcBef>
              <a:spcAft>
                <a:spcPts val="0"/>
              </a:spcAft>
              <a:buNone/>
            </a:pPr>
            <a:r>
              <a:rPr lang="ko-KR" sz="900" b="1" dirty="0">
                <a:solidFill>
                  <a:schemeClr val="dk1"/>
                </a:solidFill>
                <a:latin typeface="Calibri"/>
                <a:ea typeface="Calibri"/>
                <a:cs typeface="Calibri"/>
                <a:sym typeface="Calibri"/>
              </a:rPr>
              <a:t>장애인 차량 등록 확인후</a:t>
            </a:r>
            <a:endParaRPr sz="900" b="1" dirty="0">
              <a:solidFill>
                <a:schemeClr val="dk1"/>
              </a:solidFill>
              <a:latin typeface="Calibri"/>
              <a:ea typeface="Calibri"/>
              <a:cs typeface="Calibri"/>
              <a:sym typeface="Calibri"/>
            </a:endParaRPr>
          </a:p>
        </p:txBody>
      </p:sp>
      <p:sp>
        <p:nvSpPr>
          <p:cNvPr id="349" name="Google Shape;349;p5"/>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Calibri"/>
                <a:ea typeface="Calibri"/>
                <a:cs typeface="Calibri"/>
                <a:sym typeface="Calibri"/>
              </a:rPr>
              <a:t>05</a:t>
            </a:r>
            <a:endParaRPr sz="1000" dirty="0">
              <a:solidFill>
                <a:schemeClr val="dk1"/>
              </a:solidFill>
              <a:latin typeface="Calibri"/>
              <a:ea typeface="Calibri"/>
              <a:cs typeface="Calibri"/>
              <a:sym typeface="Calibri"/>
            </a:endParaRPr>
          </a:p>
        </p:txBody>
      </p:sp>
      <p:sp>
        <p:nvSpPr>
          <p:cNvPr id="350" name="Google Shape;350;p5"/>
          <p:cNvSpPr txBox="1"/>
          <p:nvPr/>
        </p:nvSpPr>
        <p:spPr>
          <a:xfrm>
            <a:off x="2587184" y="851555"/>
            <a:ext cx="4510200" cy="2586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900" dirty="0">
              <a:solidFill>
                <a:srgbClr val="374151"/>
              </a:solidFill>
              <a:latin typeface="Calibri"/>
              <a:ea typeface="Calibri"/>
              <a:cs typeface="Calibri"/>
              <a:sym typeface="Calibri"/>
            </a:endParaRPr>
          </a:p>
          <a:p>
            <a:pPr marL="0" marR="0" lvl="0" indent="0" algn="l" rtl="0">
              <a:spcBef>
                <a:spcPts val="0"/>
              </a:spcBef>
              <a:spcAft>
                <a:spcPts val="0"/>
              </a:spcAft>
              <a:buNone/>
            </a:pPr>
            <a:r>
              <a:rPr lang="ko-KR" sz="900" dirty="0">
                <a:solidFill>
                  <a:srgbClr val="374151"/>
                </a:solidFill>
                <a:latin typeface="Calibri"/>
                <a:ea typeface="Calibri"/>
                <a:cs typeface="Calibri"/>
                <a:sym typeface="Calibri"/>
              </a:rPr>
              <a:t> </a:t>
            </a:r>
            <a:r>
              <a:rPr lang="ko-KR" sz="900" dirty="0">
                <a:solidFill>
                  <a:srgbClr val="374151"/>
                </a:solidFill>
                <a:latin typeface="Malgun Gothic"/>
                <a:ea typeface="Malgun Gothic"/>
                <a:cs typeface="Malgun Gothic"/>
                <a:sym typeface="Malgun Gothic"/>
              </a:rPr>
              <a:t>장애인전용주차구역에서의 불법 주차 문제가 심각하게 증가하고 있다. </a:t>
            </a:r>
            <a:endParaRPr sz="9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r>
              <a:rPr lang="ko-KR" sz="900" dirty="0">
                <a:solidFill>
                  <a:srgbClr val="374151"/>
                </a:solidFill>
                <a:latin typeface="Malgun Gothic"/>
                <a:ea typeface="Malgun Gothic"/>
                <a:cs typeface="Malgun Gothic"/>
                <a:sym typeface="Malgun Gothic"/>
              </a:rPr>
              <a:t>최근 5년간 전국 장애인주차구역 주차위반 건수는 총 203만여 건으로, 일평균 약 1천100건이 단속되었다. 특히 5회 이상 상습적으로 적발된 경우가 총 3만3천902건에 달한다. 이에 따른 과태료 부과액도 상당히 높아지고 있다.</a:t>
            </a:r>
            <a:endParaRPr sz="900" dirty="0">
              <a:solidFill>
                <a:schemeClr val="dk1"/>
              </a:solidFill>
              <a:latin typeface="Malgun Gothic"/>
              <a:ea typeface="Malgun Gothic"/>
              <a:cs typeface="Malgun Gothic"/>
              <a:sym typeface="Malgun Gothic"/>
            </a:endParaRPr>
          </a:p>
          <a:p>
            <a:pPr marL="0" marR="0" lvl="0" indent="0" algn="l" rtl="0">
              <a:spcBef>
                <a:spcPts val="0"/>
              </a:spcBef>
              <a:spcAft>
                <a:spcPts val="0"/>
              </a:spcAft>
              <a:buNone/>
            </a:pPr>
            <a:endParaRPr sz="900" dirty="0">
              <a:solidFill>
                <a:srgbClr val="374151"/>
              </a:solidFill>
              <a:latin typeface="Malgun Gothic"/>
              <a:ea typeface="Malgun Gothic"/>
              <a:cs typeface="Malgun Gothic"/>
              <a:sym typeface="Malgun Gothic"/>
            </a:endParaRPr>
          </a:p>
          <a:p>
            <a:pPr marL="0" marR="0" lvl="0" indent="0" algn="l" rtl="0">
              <a:spcBef>
                <a:spcPts val="0"/>
              </a:spcBef>
              <a:spcAft>
                <a:spcPts val="0"/>
              </a:spcAft>
              <a:buNone/>
            </a:pPr>
            <a:r>
              <a:rPr lang="ko-KR" sz="900" dirty="0">
                <a:solidFill>
                  <a:srgbClr val="374151"/>
                </a:solidFill>
                <a:latin typeface="Malgun Gothic"/>
                <a:ea typeface="Malgun Gothic"/>
                <a:cs typeface="Malgun Gothic"/>
                <a:sym typeface="Malgun Gothic"/>
              </a:rPr>
              <a:t> 이 문제를 해결하기 위해 공공 빅데이터를 활용하여 장애인 방문 빈도가 높은 지역의 장애인전용주차구역에 불법주차 단속 시스템을 도입하는 것이 필요하다.</a:t>
            </a:r>
            <a:endParaRPr sz="900" dirty="0">
              <a:solidFill>
                <a:srgbClr val="374151"/>
              </a:solidFill>
              <a:latin typeface="Malgun Gothic"/>
              <a:ea typeface="Malgun Gothic"/>
              <a:cs typeface="Malgun Gothic"/>
              <a:sym typeface="Malgun Gothic"/>
            </a:endParaRPr>
          </a:p>
          <a:p>
            <a:pPr marL="0" marR="0" lvl="0" indent="0" algn="l" rtl="0">
              <a:spcBef>
                <a:spcPts val="0"/>
              </a:spcBef>
              <a:spcAft>
                <a:spcPts val="0"/>
              </a:spcAft>
              <a:buNone/>
            </a:pPr>
            <a:endParaRPr sz="900" dirty="0">
              <a:solidFill>
                <a:srgbClr val="374151"/>
              </a:solidFill>
              <a:latin typeface="Malgun Gothic"/>
              <a:ea typeface="Malgun Gothic"/>
              <a:cs typeface="Malgun Gothic"/>
              <a:sym typeface="Malgun Gothic"/>
            </a:endParaRPr>
          </a:p>
          <a:p>
            <a:pPr marL="0" marR="0" lvl="0" indent="0" algn="l" rtl="0">
              <a:spcBef>
                <a:spcPts val="0"/>
              </a:spcBef>
              <a:spcAft>
                <a:spcPts val="0"/>
              </a:spcAft>
              <a:buNone/>
            </a:pPr>
            <a:r>
              <a:rPr lang="ko-KR" sz="900" dirty="0">
                <a:solidFill>
                  <a:srgbClr val="374151"/>
                </a:solidFill>
                <a:latin typeface="Malgun Gothic"/>
                <a:ea typeface="Malgun Gothic"/>
                <a:cs typeface="Malgun Gothic"/>
                <a:sym typeface="Malgun Gothic"/>
              </a:rPr>
              <a:t> 더 나아가서 단순히 방문 빈도가 높은 지역 뿐만 아니라 주요 편의시설이나 장애인 취업자들의 위치, 차량의 빈도수, 과태료  등의 데이터를 분석하여 주차 단속을 장치를 설치함으로써 장애인 운전자들의 주차 편의를 높일 수 있다. 이는 장애인들의 이동과 생활 편의를 향상시키는 데 도움이 될 것으로 기대된다.</a:t>
            </a:r>
            <a:endParaRPr dirty="0"/>
          </a:p>
          <a:p>
            <a:pPr marL="0" marR="0" lvl="0" indent="0" algn="l" rtl="0">
              <a:spcBef>
                <a:spcPts val="0"/>
              </a:spcBef>
              <a:spcAft>
                <a:spcPts val="0"/>
              </a:spcAft>
              <a:buNone/>
            </a:pPr>
            <a:endParaRPr sz="900" dirty="0">
              <a:solidFill>
                <a:srgbClr val="374151"/>
              </a:solidFill>
              <a:latin typeface="Malgun Gothic"/>
              <a:ea typeface="Malgun Gothic"/>
              <a:cs typeface="Malgun Gothic"/>
              <a:sym typeface="Malgun Gothic"/>
            </a:endParaRPr>
          </a:p>
          <a:p>
            <a:pPr marL="0" marR="0" lvl="0" indent="0" algn="l" rtl="0">
              <a:spcBef>
                <a:spcPts val="0"/>
              </a:spcBef>
              <a:spcAft>
                <a:spcPts val="0"/>
              </a:spcAft>
              <a:buNone/>
            </a:pPr>
            <a:r>
              <a:rPr lang="ko-KR" sz="900" b="1" dirty="0">
                <a:solidFill>
                  <a:srgbClr val="374151"/>
                </a:solidFill>
                <a:latin typeface="Malgun Gothic"/>
                <a:ea typeface="Malgun Gothic"/>
                <a:cs typeface="Malgun Gothic"/>
                <a:sym typeface="Malgun Gothic"/>
              </a:rPr>
              <a:t>오른쪽은 빅카인즈에서  뉴스기사 데이터를 가져와 워드클라우드 형태로 나타낸 것</a:t>
            </a:r>
            <a:endParaRPr sz="900" b="1" dirty="0">
              <a:solidFill>
                <a:srgbClr val="374151"/>
              </a:solidFill>
              <a:latin typeface="Malgun Gothic"/>
              <a:ea typeface="Malgun Gothic"/>
              <a:cs typeface="Malgun Gothic"/>
              <a:sym typeface="Malgun Gothic"/>
            </a:endParaRPr>
          </a:p>
          <a:p>
            <a:pPr marL="0" marR="0" lvl="0" indent="0" algn="l" rtl="0">
              <a:spcBef>
                <a:spcPts val="0"/>
              </a:spcBef>
              <a:spcAft>
                <a:spcPts val="0"/>
              </a:spcAft>
              <a:buNone/>
            </a:pPr>
            <a:endParaRPr sz="900" dirty="0">
              <a:solidFill>
                <a:srgbClr val="555555"/>
              </a:solidFill>
              <a:latin typeface="Calibri"/>
              <a:ea typeface="Calibri"/>
              <a:cs typeface="Calibri"/>
              <a:sym typeface="Calibri"/>
            </a:endParaRPr>
          </a:p>
          <a:p>
            <a:pPr marL="0" marR="0" lvl="0" indent="0" algn="l" rtl="0">
              <a:spcBef>
                <a:spcPts val="0"/>
              </a:spcBef>
              <a:spcAft>
                <a:spcPts val="0"/>
              </a:spcAft>
              <a:buNone/>
            </a:pPr>
            <a:br>
              <a:rPr lang="ko-KR" sz="900" dirty="0">
                <a:solidFill>
                  <a:schemeClr val="dk1"/>
                </a:solidFill>
                <a:latin typeface="Calibri"/>
                <a:ea typeface="Calibri"/>
                <a:cs typeface="Calibri"/>
                <a:sym typeface="Calibri"/>
              </a:rPr>
            </a:br>
            <a:endParaRPr sz="900" dirty="0">
              <a:solidFill>
                <a:schemeClr val="dk1"/>
              </a:solidFill>
              <a:latin typeface="Calibri"/>
              <a:ea typeface="Calibri"/>
              <a:cs typeface="Calibri"/>
              <a:sym typeface="Calibri"/>
            </a:endParaRPr>
          </a:p>
        </p:txBody>
      </p:sp>
      <p:sp>
        <p:nvSpPr>
          <p:cNvPr id="351" name="Google Shape;351;p5"/>
          <p:cNvSpPr txBox="1"/>
          <p:nvPr/>
        </p:nvSpPr>
        <p:spPr>
          <a:xfrm>
            <a:off x="2708778" y="605170"/>
            <a:ext cx="7071852" cy="2923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300" dirty="0">
                <a:solidFill>
                  <a:schemeClr val="lt1"/>
                </a:solidFill>
                <a:highlight>
                  <a:srgbClr val="4F81BD"/>
                </a:highlight>
                <a:latin typeface="Malgun Gothic"/>
                <a:ea typeface="Malgun Gothic"/>
                <a:cs typeface="Malgun Gothic"/>
                <a:sym typeface="Malgun Gothic"/>
              </a:rPr>
              <a:t>▶빅데이터 분석으로 최적의 입지 선정 </a:t>
            </a:r>
            <a:endParaRPr sz="1300" dirty="0">
              <a:solidFill>
                <a:schemeClr val="lt1"/>
              </a:solidFill>
              <a:highlight>
                <a:srgbClr val="4F81BD"/>
              </a:highlight>
              <a:latin typeface="Calibri"/>
              <a:ea typeface="Calibri"/>
              <a:cs typeface="Calibri"/>
              <a:sym typeface="Calibri"/>
            </a:endParaRPr>
          </a:p>
        </p:txBody>
      </p:sp>
      <p:pic>
        <p:nvPicPr>
          <p:cNvPr id="352" name="Google Shape;352;p5" descr="텍스트, 폰트, 스크린샷, 그래픽 디자인이(가) 표시된 사진&#10;&#10;자동 생성된 설명"/>
          <p:cNvPicPr preferRelativeResize="0"/>
          <p:nvPr/>
        </p:nvPicPr>
        <p:blipFill rotWithShape="1">
          <a:blip r:embed="rId7">
            <a:alphaModFix/>
          </a:blip>
          <a:srcRect l="11850" r="11560"/>
          <a:stretch/>
        </p:blipFill>
        <p:spPr>
          <a:xfrm>
            <a:off x="7117822" y="557876"/>
            <a:ext cx="1966734" cy="2555422"/>
          </a:xfrm>
          <a:prstGeom prst="rect">
            <a:avLst/>
          </a:prstGeom>
          <a:noFill/>
          <a:ln>
            <a:noFill/>
          </a:ln>
        </p:spPr>
      </p:pic>
      <p:sp>
        <p:nvSpPr>
          <p:cNvPr id="353" name="Google Shape;353;p5"/>
          <p:cNvSpPr txBox="1"/>
          <p:nvPr/>
        </p:nvSpPr>
        <p:spPr>
          <a:xfrm>
            <a:off x="3761825" y="803337"/>
            <a:ext cx="3355997"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900" dirty="0">
                <a:solidFill>
                  <a:schemeClr val="dk1"/>
                </a:solidFill>
                <a:latin typeface="Malgun Gothic"/>
                <a:ea typeface="Malgun Gothic"/>
                <a:cs typeface="Malgun Gothic"/>
                <a:sym typeface="Malgun Gothic"/>
              </a:rPr>
              <a:t>출처: </a:t>
            </a:r>
            <a:r>
              <a:rPr lang="ko-KR" sz="900" dirty="0">
                <a:solidFill>
                  <a:srgbClr val="374151"/>
                </a:solidFill>
                <a:latin typeface="Malgun Gothic"/>
                <a:ea typeface="Malgun Gothic"/>
                <a:cs typeface="Malgun Gothic"/>
                <a:sym typeface="Malgun Gothic"/>
              </a:rPr>
              <a:t>https://www.yna.co.kr/view/AKR20221005068100054</a:t>
            </a:r>
            <a:endParaRPr sz="900" dirty="0">
              <a:solidFill>
                <a:schemeClr val="dk1"/>
              </a:solidFill>
              <a:latin typeface="Malgun Gothic"/>
              <a:ea typeface="Malgun Gothic"/>
              <a:cs typeface="Malgun Gothic"/>
              <a:sym typeface="Malgun Gothic"/>
            </a:endParaRPr>
          </a:p>
        </p:txBody>
      </p:sp>
      <p:pic>
        <p:nvPicPr>
          <p:cNvPr id="354" name="Google Shape;354;p5" descr="A car parked next to a parking sign&#10;&#10;Description automatically generated"/>
          <p:cNvPicPr preferRelativeResize="0"/>
          <p:nvPr/>
        </p:nvPicPr>
        <p:blipFill rotWithShape="1">
          <a:blip r:embed="rId8">
            <a:alphaModFix/>
          </a:blip>
          <a:srcRect/>
          <a:stretch/>
        </p:blipFill>
        <p:spPr>
          <a:xfrm>
            <a:off x="6957713" y="3587750"/>
            <a:ext cx="2150075" cy="132556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6"/>
          <p:cNvSpPr/>
          <p:nvPr/>
        </p:nvSpPr>
        <p:spPr>
          <a:xfrm rot="10800000">
            <a:off x="-7560" y="-9"/>
            <a:ext cx="687367" cy="1209131"/>
          </a:xfrm>
          <a:custGeom>
            <a:avLst/>
            <a:gdLst/>
            <a:ahLst/>
            <a:cxnLst/>
            <a:rect l="l" t="t" r="r" b="b"/>
            <a:pathLst>
              <a:path w="443746" h="2674419" extrusionOk="0">
                <a:moveTo>
                  <a:pt x="443746" y="0"/>
                </a:moveTo>
                <a:lnTo>
                  <a:pt x="443746" y="2674419"/>
                </a:lnTo>
                <a:lnTo>
                  <a:pt x="0" y="2674419"/>
                </a:lnTo>
                <a:lnTo>
                  <a:pt x="0" y="2396623"/>
                </a:lnTo>
                <a:cubicBezTo>
                  <a:pt x="0" y="1834720"/>
                  <a:pt x="0" y="1198229"/>
                  <a:pt x="0" y="477248"/>
                </a:cubicBezTo>
                <a:cubicBezTo>
                  <a:pt x="0" y="311961"/>
                  <a:pt x="148007" y="128308"/>
                  <a:pt x="317158" y="54846"/>
                </a:cubicBezTo>
                <a:cubicBezTo>
                  <a:pt x="317158" y="54846"/>
                  <a:pt x="317158" y="54846"/>
                  <a:pt x="415884" y="12072"/>
                </a:cubicBezTo>
                <a:close/>
              </a:path>
            </a:pathLst>
          </a:custGeom>
          <a:solidFill>
            <a:srgbClr val="33C0F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350"/>
              <a:buFont typeface="Montserrat"/>
              <a:buNone/>
            </a:pPr>
            <a:endParaRPr sz="1350" b="0" i="0" u="none" strike="noStrike" cap="none" dirty="0">
              <a:solidFill>
                <a:srgbClr val="FFFFFF"/>
              </a:solidFill>
              <a:latin typeface="+mj-ea"/>
              <a:ea typeface="+mj-ea"/>
              <a:cs typeface="Malgun Gothic"/>
              <a:sym typeface="Malgun Gothic"/>
            </a:endParaRPr>
          </a:p>
        </p:txBody>
      </p:sp>
      <p:sp>
        <p:nvSpPr>
          <p:cNvPr id="360" name="Google Shape;360;p6"/>
          <p:cNvSpPr txBox="1"/>
          <p:nvPr/>
        </p:nvSpPr>
        <p:spPr>
          <a:xfrm>
            <a:off x="106243" y="71981"/>
            <a:ext cx="537968" cy="969496"/>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r>
              <a:rPr lang="ko-KR" sz="6000" b="1" dirty="0">
                <a:solidFill>
                  <a:srgbClr val="FFFFFF"/>
                </a:solidFill>
                <a:latin typeface="+mj-ea"/>
                <a:ea typeface="+mj-ea"/>
                <a:cs typeface="Malgun Gothic"/>
                <a:sym typeface="Malgun Gothic"/>
              </a:rPr>
              <a:t>2</a:t>
            </a:r>
            <a:endParaRPr dirty="0">
              <a:latin typeface="+mj-ea"/>
              <a:ea typeface="+mj-ea"/>
            </a:endParaRPr>
          </a:p>
        </p:txBody>
      </p:sp>
      <p:sp>
        <p:nvSpPr>
          <p:cNvPr id="361" name="Google Shape;361;p6"/>
          <p:cNvSpPr txBox="1"/>
          <p:nvPr/>
        </p:nvSpPr>
        <p:spPr>
          <a:xfrm>
            <a:off x="679806" y="95064"/>
            <a:ext cx="6914009"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800" b="1" dirty="0">
                <a:solidFill>
                  <a:schemeClr val="dk1"/>
                </a:solidFill>
                <a:latin typeface="+mj-ea"/>
                <a:ea typeface="+mj-ea"/>
                <a:cs typeface="Malgun Gothic"/>
                <a:sym typeface="Malgun Gothic"/>
              </a:rPr>
              <a:t>데이터 소개 :  2-1.분석 DataSet 및 Process</a:t>
            </a:r>
            <a:endParaRPr sz="1800" b="1" dirty="0">
              <a:solidFill>
                <a:schemeClr val="dk1"/>
              </a:solidFill>
              <a:latin typeface="+mj-ea"/>
              <a:ea typeface="+mj-ea"/>
              <a:cs typeface="Malgun Gothic"/>
              <a:sym typeface="Malgun Gothic"/>
            </a:endParaRPr>
          </a:p>
        </p:txBody>
      </p:sp>
      <p:grpSp>
        <p:nvGrpSpPr>
          <p:cNvPr id="362" name="Google Shape;362;p6"/>
          <p:cNvGrpSpPr/>
          <p:nvPr/>
        </p:nvGrpSpPr>
        <p:grpSpPr>
          <a:xfrm>
            <a:off x="758014" y="559469"/>
            <a:ext cx="8221388" cy="2129792"/>
            <a:chOff x="434709" y="826767"/>
            <a:chExt cx="8221388" cy="2297433"/>
          </a:xfrm>
        </p:grpSpPr>
        <p:grpSp>
          <p:nvGrpSpPr>
            <p:cNvPr id="363" name="Google Shape;363;p6"/>
            <p:cNvGrpSpPr/>
            <p:nvPr/>
          </p:nvGrpSpPr>
          <p:grpSpPr>
            <a:xfrm>
              <a:off x="434709" y="826767"/>
              <a:ext cx="4213492" cy="2297433"/>
              <a:chOff x="258354" y="826767"/>
              <a:chExt cx="4213492" cy="2939731"/>
            </a:xfrm>
          </p:grpSpPr>
          <p:sp>
            <p:nvSpPr>
              <p:cNvPr id="364" name="Google Shape;364;p6"/>
              <p:cNvSpPr/>
              <p:nvPr/>
            </p:nvSpPr>
            <p:spPr>
              <a:xfrm>
                <a:off x="258354" y="826767"/>
                <a:ext cx="792172" cy="2196463"/>
              </a:xfrm>
              <a:prstGeom prst="rect">
                <a:avLst/>
              </a:prstGeom>
              <a:solidFill>
                <a:srgbClr val="EDEDED"/>
              </a:solid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7F6000"/>
                  </a:buClr>
                  <a:buSzPts val="1100"/>
                  <a:buFont typeface="Malgun Gothic"/>
                  <a:buNone/>
                </a:pPr>
                <a:r>
                  <a:rPr lang="ko-KR" sz="1100" b="1" i="0" u="none" strike="noStrike" cap="none" dirty="0">
                    <a:solidFill>
                      <a:srgbClr val="7F6000"/>
                    </a:solidFill>
                    <a:latin typeface="+mj-ea"/>
                    <a:ea typeface="+mj-ea"/>
                    <a:cs typeface="Malgun Gothic"/>
                    <a:sym typeface="Malgun Gothic"/>
                  </a:rPr>
                  <a:t>데이터</a:t>
                </a:r>
                <a:endParaRPr sz="1100" b="1" i="0" u="none" strike="noStrike" cap="none" dirty="0">
                  <a:solidFill>
                    <a:srgbClr val="7F6000"/>
                  </a:solidFill>
                  <a:latin typeface="+mj-ea"/>
                  <a:ea typeface="+mj-ea"/>
                  <a:cs typeface="Malgun Gothic"/>
                  <a:sym typeface="Malgun Gothic"/>
                </a:endParaRPr>
              </a:p>
              <a:p>
                <a:pPr marL="0" marR="0" lvl="0" indent="0" algn="ctr" rtl="0">
                  <a:lnSpc>
                    <a:spcPct val="100000"/>
                  </a:lnSpc>
                  <a:spcBef>
                    <a:spcPts val="0"/>
                  </a:spcBef>
                  <a:spcAft>
                    <a:spcPts val="0"/>
                  </a:spcAft>
                  <a:buClr>
                    <a:srgbClr val="7F6000"/>
                  </a:buClr>
                  <a:buSzPts val="1100"/>
                  <a:buFont typeface="Malgun Gothic"/>
                  <a:buNone/>
                </a:pPr>
                <a:r>
                  <a:rPr lang="ko-KR" sz="1100" b="1" i="0" u="none" strike="noStrike" cap="none" dirty="0">
                    <a:solidFill>
                      <a:srgbClr val="7F6000"/>
                    </a:solidFill>
                    <a:latin typeface="+mj-ea"/>
                    <a:ea typeface="+mj-ea"/>
                    <a:cs typeface="Malgun Gothic"/>
                    <a:sym typeface="Malgun Gothic"/>
                  </a:rPr>
                  <a:t>세트</a:t>
                </a:r>
                <a:endParaRPr dirty="0">
                  <a:latin typeface="+mj-ea"/>
                  <a:ea typeface="+mj-ea"/>
                </a:endParaRPr>
              </a:p>
            </p:txBody>
          </p:sp>
          <p:grpSp>
            <p:nvGrpSpPr>
              <p:cNvPr id="365" name="Google Shape;365;p6"/>
              <p:cNvGrpSpPr/>
              <p:nvPr/>
            </p:nvGrpSpPr>
            <p:grpSpPr>
              <a:xfrm>
                <a:off x="1050525" y="826769"/>
                <a:ext cx="3421321" cy="743270"/>
                <a:chOff x="613458" y="2613729"/>
                <a:chExt cx="1527147" cy="837678"/>
              </a:xfrm>
            </p:grpSpPr>
            <p:sp>
              <p:nvSpPr>
                <p:cNvPr id="366" name="Google Shape;366;p6"/>
                <p:cNvSpPr/>
                <p:nvPr/>
              </p:nvSpPr>
              <p:spPr>
                <a:xfrm>
                  <a:off x="613458" y="2613729"/>
                  <a:ext cx="1527147" cy="418839"/>
                </a:xfrm>
                <a:prstGeom prst="rect">
                  <a:avLst/>
                </a:prstGeom>
                <a:solidFill>
                  <a:srgbClr val="FFFFFF"/>
                </a:solid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222A35"/>
                    </a:buClr>
                    <a:buSzPts val="1100"/>
                    <a:buFont typeface="Malgun Gothic"/>
                    <a:buNone/>
                  </a:pPr>
                  <a:r>
                    <a:rPr lang="ko-KR" sz="1100" b="0" i="0" u="none" strike="noStrike" cap="none" dirty="0">
                      <a:solidFill>
                        <a:srgbClr val="222A35"/>
                      </a:solidFill>
                      <a:latin typeface="+mj-ea"/>
                      <a:ea typeface="+mj-ea"/>
                      <a:cs typeface="Malgun Gothic"/>
                      <a:sym typeface="Malgun Gothic"/>
                    </a:rPr>
                    <a:t>장애인 취업,구인 현황,자치구별 (46578건)</a:t>
                  </a:r>
                  <a:endParaRPr dirty="0">
                    <a:latin typeface="+mj-ea"/>
                    <a:ea typeface="+mj-ea"/>
                  </a:endParaRPr>
                </a:p>
              </p:txBody>
            </p:sp>
            <p:sp>
              <p:nvSpPr>
                <p:cNvPr id="367" name="Google Shape;367;p6"/>
                <p:cNvSpPr/>
                <p:nvPr/>
              </p:nvSpPr>
              <p:spPr>
                <a:xfrm>
                  <a:off x="613458" y="3032568"/>
                  <a:ext cx="1527147" cy="418839"/>
                </a:xfrm>
                <a:prstGeom prst="rect">
                  <a:avLst/>
                </a:prstGeom>
                <a:no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222A35"/>
                    </a:buClr>
                    <a:buSzPts val="1100"/>
                    <a:buFont typeface="Malgun Gothic"/>
                    <a:buNone/>
                  </a:pPr>
                  <a:r>
                    <a:rPr lang="ko-KR" sz="1100" b="0" i="0" u="none" strike="noStrike" cap="none" dirty="0">
                      <a:solidFill>
                        <a:srgbClr val="222A35"/>
                      </a:solidFill>
                      <a:latin typeface="+mj-ea"/>
                      <a:ea typeface="+mj-ea"/>
                      <a:cs typeface="Malgun Gothic"/>
                      <a:sym typeface="Malgun Gothic"/>
                    </a:rPr>
                    <a:t>장애인구역불법주차 과태료(2022년 각구별 25개)</a:t>
                  </a:r>
                  <a:endParaRPr sz="1100" b="0" i="0" u="none" strike="noStrike" cap="none" dirty="0">
                    <a:solidFill>
                      <a:srgbClr val="222A35"/>
                    </a:solidFill>
                    <a:latin typeface="+mj-ea"/>
                    <a:ea typeface="+mj-ea"/>
                    <a:cs typeface="Malgun Gothic"/>
                    <a:sym typeface="Malgun Gothic"/>
                  </a:endParaRPr>
                </a:p>
              </p:txBody>
            </p:sp>
          </p:grpSp>
          <p:grpSp>
            <p:nvGrpSpPr>
              <p:cNvPr id="368" name="Google Shape;368;p6"/>
              <p:cNvGrpSpPr/>
              <p:nvPr/>
            </p:nvGrpSpPr>
            <p:grpSpPr>
              <a:xfrm>
                <a:off x="1050525" y="1570037"/>
                <a:ext cx="3421321" cy="743270"/>
                <a:chOff x="613458" y="2613729"/>
                <a:chExt cx="1527147" cy="837678"/>
              </a:xfrm>
            </p:grpSpPr>
            <p:sp>
              <p:nvSpPr>
                <p:cNvPr id="369" name="Google Shape;369;p6"/>
                <p:cNvSpPr/>
                <p:nvPr/>
              </p:nvSpPr>
              <p:spPr>
                <a:xfrm>
                  <a:off x="613458" y="2613729"/>
                  <a:ext cx="1527147" cy="418839"/>
                </a:xfrm>
                <a:prstGeom prst="rect">
                  <a:avLst/>
                </a:prstGeom>
                <a:solidFill>
                  <a:srgbClr val="FFFFFF"/>
                </a:solid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222A35"/>
                    </a:buClr>
                    <a:buSzPts val="1100"/>
                    <a:buFont typeface="Malgun Gothic"/>
                    <a:buNone/>
                  </a:pPr>
                  <a:r>
                    <a:rPr lang="ko-KR" sz="1100" b="0" i="0" u="none" strike="noStrike" cap="none" dirty="0">
                      <a:solidFill>
                        <a:srgbClr val="222A35"/>
                      </a:solidFill>
                      <a:latin typeface="+mj-ea"/>
                      <a:ea typeface="+mj-ea"/>
                      <a:cs typeface="Malgun Gothic"/>
                      <a:sym typeface="Malgun Gothic"/>
                    </a:rPr>
                    <a:t>장애인 복지시설 정보(263건)</a:t>
                  </a:r>
                  <a:endParaRPr dirty="0">
                    <a:latin typeface="+mj-ea"/>
                    <a:ea typeface="+mj-ea"/>
                  </a:endParaRPr>
                </a:p>
              </p:txBody>
            </p:sp>
            <p:sp>
              <p:nvSpPr>
                <p:cNvPr id="370" name="Google Shape;370;p6"/>
                <p:cNvSpPr/>
                <p:nvPr/>
              </p:nvSpPr>
              <p:spPr>
                <a:xfrm>
                  <a:off x="613458" y="3032568"/>
                  <a:ext cx="1527147" cy="418839"/>
                </a:xfrm>
                <a:prstGeom prst="rect">
                  <a:avLst/>
                </a:prstGeom>
                <a:no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222A35"/>
                    </a:buClr>
                    <a:buSzPts val="1100"/>
                    <a:buFont typeface="Malgun Gothic"/>
                    <a:buNone/>
                  </a:pPr>
                  <a:r>
                    <a:rPr lang="ko-KR" sz="1100" b="0" i="0" u="none" strike="noStrike" cap="none" dirty="0">
                      <a:solidFill>
                        <a:srgbClr val="222A35"/>
                      </a:solidFill>
                      <a:latin typeface="+mj-ea"/>
                      <a:ea typeface="+mj-ea"/>
                      <a:cs typeface="Malgun Gothic"/>
                      <a:sym typeface="Malgun Gothic"/>
                    </a:rPr>
                    <a:t>장애인 정보 데이터 (2022년도 기준)</a:t>
                  </a:r>
                  <a:endParaRPr dirty="0">
                    <a:latin typeface="+mj-ea"/>
                    <a:ea typeface="+mj-ea"/>
                  </a:endParaRPr>
                </a:p>
              </p:txBody>
            </p:sp>
          </p:grpSp>
          <p:grpSp>
            <p:nvGrpSpPr>
              <p:cNvPr id="371" name="Google Shape;371;p6"/>
              <p:cNvGrpSpPr/>
              <p:nvPr/>
            </p:nvGrpSpPr>
            <p:grpSpPr>
              <a:xfrm>
                <a:off x="1050525" y="2279964"/>
                <a:ext cx="3421321" cy="743270"/>
                <a:chOff x="613458" y="2613729"/>
                <a:chExt cx="1527147" cy="837678"/>
              </a:xfrm>
            </p:grpSpPr>
            <p:sp>
              <p:nvSpPr>
                <p:cNvPr id="372" name="Google Shape;372;p6"/>
                <p:cNvSpPr/>
                <p:nvPr/>
              </p:nvSpPr>
              <p:spPr>
                <a:xfrm>
                  <a:off x="613458" y="2613729"/>
                  <a:ext cx="1527147" cy="418839"/>
                </a:xfrm>
                <a:prstGeom prst="rect">
                  <a:avLst/>
                </a:prstGeom>
                <a:solidFill>
                  <a:srgbClr val="FFFFFF"/>
                </a:solid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222A35"/>
                    </a:buClr>
                    <a:buSzPts val="1100"/>
                    <a:buFont typeface="Malgun Gothic"/>
                    <a:buNone/>
                  </a:pPr>
                  <a:r>
                    <a:rPr lang="ko-KR" sz="1100" b="0" i="0" u="none" strike="noStrike" cap="none" dirty="0">
                      <a:solidFill>
                        <a:srgbClr val="222A35"/>
                      </a:solidFill>
                      <a:latin typeface="+mj-ea"/>
                      <a:ea typeface="+mj-ea"/>
                      <a:cs typeface="Malgun Gothic"/>
                      <a:sym typeface="Malgun Gothic"/>
                    </a:rPr>
                    <a:t>주차장 정보 데이터  (2022년도 기준)</a:t>
                  </a:r>
                  <a:endParaRPr dirty="0">
                    <a:latin typeface="+mj-ea"/>
                    <a:ea typeface="+mj-ea"/>
                  </a:endParaRPr>
                </a:p>
              </p:txBody>
            </p:sp>
            <p:sp>
              <p:nvSpPr>
                <p:cNvPr id="373" name="Google Shape;373;p6"/>
                <p:cNvSpPr/>
                <p:nvPr/>
              </p:nvSpPr>
              <p:spPr>
                <a:xfrm>
                  <a:off x="613458" y="3032568"/>
                  <a:ext cx="1527147" cy="418839"/>
                </a:xfrm>
                <a:prstGeom prst="rect">
                  <a:avLst/>
                </a:prstGeom>
                <a:no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222A35"/>
                    </a:buClr>
                    <a:buSzPts val="1100"/>
                    <a:buFont typeface="Malgun Gothic"/>
                    <a:buNone/>
                  </a:pPr>
                  <a:r>
                    <a:rPr lang="ko-KR" sz="1100" b="0" i="0" u="none" strike="noStrike" cap="none" dirty="0">
                      <a:solidFill>
                        <a:srgbClr val="222A35"/>
                      </a:solidFill>
                      <a:latin typeface="+mj-ea"/>
                      <a:ea typeface="+mj-ea"/>
                      <a:cs typeface="Malgun Gothic"/>
                      <a:sym typeface="Malgun Gothic"/>
                    </a:rPr>
                    <a:t>상권별 도로 혼잡,차량빈도 데이터(3457건,1117건)</a:t>
                  </a:r>
                  <a:endParaRPr dirty="0">
                    <a:latin typeface="+mj-ea"/>
                    <a:ea typeface="+mj-ea"/>
                  </a:endParaRPr>
                </a:p>
              </p:txBody>
            </p:sp>
          </p:grpSp>
          <p:sp>
            <p:nvSpPr>
              <p:cNvPr id="374" name="Google Shape;374;p6"/>
              <p:cNvSpPr/>
              <p:nvPr/>
            </p:nvSpPr>
            <p:spPr>
              <a:xfrm>
                <a:off x="258354" y="3023230"/>
                <a:ext cx="792172" cy="371634"/>
              </a:xfrm>
              <a:prstGeom prst="rect">
                <a:avLst/>
              </a:prstGeom>
              <a:solidFill>
                <a:srgbClr val="EDEDED"/>
              </a:solid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7F6000"/>
                  </a:buClr>
                  <a:buSzPts val="1100"/>
                  <a:buFont typeface="Malgun Gothic"/>
                  <a:buNone/>
                </a:pPr>
                <a:r>
                  <a:rPr lang="ko-KR" sz="1100" b="1" i="0" u="none" strike="noStrike" cap="none" dirty="0">
                    <a:solidFill>
                      <a:srgbClr val="7F6000"/>
                    </a:solidFill>
                    <a:latin typeface="+mj-ea"/>
                    <a:ea typeface="+mj-ea"/>
                    <a:cs typeface="Malgun Gothic"/>
                    <a:sym typeface="Malgun Gothic"/>
                  </a:rPr>
                  <a:t>언어</a:t>
                </a:r>
                <a:endParaRPr sz="1100" b="1" i="0" u="none" strike="noStrike" cap="none" dirty="0">
                  <a:solidFill>
                    <a:srgbClr val="7F6000"/>
                  </a:solidFill>
                  <a:latin typeface="+mj-ea"/>
                  <a:ea typeface="+mj-ea"/>
                  <a:cs typeface="Malgun Gothic"/>
                  <a:sym typeface="Malgun Gothic"/>
                </a:endParaRPr>
              </a:p>
            </p:txBody>
          </p:sp>
          <p:sp>
            <p:nvSpPr>
              <p:cNvPr id="375" name="Google Shape;375;p6"/>
              <p:cNvSpPr/>
              <p:nvPr/>
            </p:nvSpPr>
            <p:spPr>
              <a:xfrm>
                <a:off x="1050525" y="3023231"/>
                <a:ext cx="3421320" cy="371633"/>
              </a:xfrm>
              <a:prstGeom prst="rect">
                <a:avLst/>
              </a:prstGeom>
              <a:solidFill>
                <a:srgbClr val="FFFFFF"/>
              </a:solid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222A35"/>
                  </a:buClr>
                  <a:buSzPts val="1100"/>
                  <a:buFont typeface="Malgun Gothic"/>
                  <a:buNone/>
                </a:pPr>
                <a:r>
                  <a:rPr lang="ko-KR" sz="1100" b="0" i="0" u="none" strike="noStrike" cap="none" dirty="0">
                    <a:solidFill>
                      <a:srgbClr val="222A35"/>
                    </a:solidFill>
                    <a:latin typeface="+mj-ea"/>
                    <a:ea typeface="+mj-ea"/>
                    <a:cs typeface="Malgun Gothic"/>
                    <a:sym typeface="Malgun Gothic"/>
                  </a:rPr>
                  <a:t>python</a:t>
                </a:r>
                <a:endParaRPr dirty="0">
                  <a:latin typeface="+mj-ea"/>
                  <a:ea typeface="+mj-ea"/>
                </a:endParaRPr>
              </a:p>
            </p:txBody>
          </p:sp>
          <p:sp>
            <p:nvSpPr>
              <p:cNvPr id="376" name="Google Shape;376;p6"/>
              <p:cNvSpPr/>
              <p:nvPr/>
            </p:nvSpPr>
            <p:spPr>
              <a:xfrm>
                <a:off x="258354" y="3394864"/>
                <a:ext cx="792172" cy="371634"/>
              </a:xfrm>
              <a:prstGeom prst="rect">
                <a:avLst/>
              </a:prstGeom>
              <a:solidFill>
                <a:srgbClr val="EDEDED"/>
              </a:solid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7F6000"/>
                  </a:buClr>
                  <a:buSzPts val="1100"/>
                  <a:buFont typeface="Malgun Gothic"/>
                  <a:buNone/>
                </a:pPr>
                <a:r>
                  <a:rPr lang="ko-KR" sz="1100" b="1" i="0" u="none" strike="noStrike" cap="none" dirty="0">
                    <a:solidFill>
                      <a:srgbClr val="7F6000"/>
                    </a:solidFill>
                    <a:latin typeface="+mj-ea"/>
                    <a:ea typeface="+mj-ea"/>
                    <a:cs typeface="Malgun Gothic"/>
                    <a:sym typeface="Malgun Gothic"/>
                  </a:rPr>
                  <a:t>분석방법</a:t>
                </a:r>
                <a:endParaRPr sz="1100" b="1" i="0" u="none" strike="noStrike" cap="none" dirty="0">
                  <a:solidFill>
                    <a:srgbClr val="7F6000"/>
                  </a:solidFill>
                  <a:latin typeface="+mj-ea"/>
                  <a:ea typeface="+mj-ea"/>
                  <a:cs typeface="Malgun Gothic"/>
                  <a:sym typeface="Malgun Gothic"/>
                </a:endParaRPr>
              </a:p>
            </p:txBody>
          </p:sp>
          <p:sp>
            <p:nvSpPr>
              <p:cNvPr id="377" name="Google Shape;377;p6"/>
              <p:cNvSpPr/>
              <p:nvPr/>
            </p:nvSpPr>
            <p:spPr>
              <a:xfrm>
                <a:off x="1050525" y="3394865"/>
                <a:ext cx="3421320" cy="371633"/>
              </a:xfrm>
              <a:prstGeom prst="rect">
                <a:avLst/>
              </a:prstGeom>
              <a:solidFill>
                <a:srgbClr val="FFFFFF"/>
              </a:solid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222A35"/>
                  </a:buClr>
                  <a:buSzPts val="1100"/>
                  <a:buFont typeface="Malgun Gothic"/>
                  <a:buNone/>
                </a:pPr>
                <a:r>
                  <a:rPr lang="ko-KR" sz="1100" b="0" i="0" u="none" strike="noStrike" cap="none" dirty="0">
                    <a:solidFill>
                      <a:srgbClr val="222A35"/>
                    </a:solidFill>
                    <a:latin typeface="+mj-ea"/>
                    <a:ea typeface="+mj-ea"/>
                    <a:cs typeface="Malgun Gothic"/>
                    <a:sym typeface="Malgun Gothic"/>
                  </a:rPr>
                  <a:t>피어슨 상관관계분석,K-Means, 선형회귀분석</a:t>
                </a:r>
                <a:endParaRPr sz="1100" b="0" i="0" u="none" strike="noStrike" cap="none" dirty="0">
                  <a:solidFill>
                    <a:srgbClr val="222A35"/>
                  </a:solidFill>
                  <a:latin typeface="+mj-ea"/>
                  <a:ea typeface="+mj-ea"/>
                  <a:cs typeface="Malgun Gothic"/>
                  <a:sym typeface="Malgun Gothic"/>
                </a:endParaRPr>
              </a:p>
            </p:txBody>
          </p:sp>
        </p:grpSp>
        <p:sp>
          <p:nvSpPr>
            <p:cNvPr id="378" name="Google Shape;378;p6"/>
            <p:cNvSpPr/>
            <p:nvPr/>
          </p:nvSpPr>
          <p:spPr>
            <a:xfrm>
              <a:off x="4648200" y="826767"/>
              <a:ext cx="4007897" cy="2297429"/>
            </a:xfrm>
            <a:prstGeom prst="rect">
              <a:avLst/>
            </a:prstGeom>
            <a:solidFill>
              <a:srgbClr val="FFFFFF"/>
            </a:solidFill>
            <a:ln w="9525" cap="flat" cmpd="sng">
              <a:solidFill>
                <a:srgbClr val="7B7B7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100"/>
                <a:buFont typeface="Montserrat"/>
                <a:buNone/>
              </a:pPr>
              <a:endParaRPr sz="1100" b="0" i="0" u="none" strike="noStrike" cap="none" dirty="0">
                <a:solidFill>
                  <a:srgbClr val="222A35"/>
                </a:solidFill>
                <a:latin typeface="+mj-ea"/>
                <a:ea typeface="+mj-ea"/>
                <a:cs typeface="Malgun Gothic"/>
                <a:sym typeface="Malgun Gothic"/>
              </a:endParaRPr>
            </a:p>
          </p:txBody>
        </p:sp>
      </p:grpSp>
      <p:sp>
        <p:nvSpPr>
          <p:cNvPr id="379" name="Google Shape;379;p6"/>
          <p:cNvSpPr txBox="1"/>
          <p:nvPr/>
        </p:nvSpPr>
        <p:spPr>
          <a:xfrm>
            <a:off x="5080945" y="830422"/>
            <a:ext cx="168135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dirty="0">
                <a:solidFill>
                  <a:srgbClr val="FFFFFF"/>
                </a:solidFill>
                <a:highlight>
                  <a:srgbClr val="4F81BD"/>
                </a:highlight>
                <a:latin typeface="+mj-ea"/>
                <a:ea typeface="+mj-ea"/>
                <a:cs typeface="Malgun Gothic"/>
                <a:sym typeface="Malgun Gothic"/>
              </a:rPr>
              <a:t>Step 1. 자치구 선정</a:t>
            </a:r>
            <a:endParaRPr dirty="0">
              <a:latin typeface="+mj-ea"/>
              <a:ea typeface="+mj-ea"/>
            </a:endParaRPr>
          </a:p>
        </p:txBody>
      </p:sp>
      <p:sp>
        <p:nvSpPr>
          <p:cNvPr id="380" name="Google Shape;380;p6"/>
          <p:cNvSpPr txBox="1"/>
          <p:nvPr/>
        </p:nvSpPr>
        <p:spPr>
          <a:xfrm>
            <a:off x="5136103" y="1193476"/>
            <a:ext cx="4007896" cy="43088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100" dirty="0">
                <a:solidFill>
                  <a:srgbClr val="000000"/>
                </a:solidFill>
                <a:latin typeface="+mj-ea"/>
                <a:ea typeface="+mj-ea"/>
                <a:cs typeface="Malgun Gothic"/>
                <a:sym typeface="Malgun Gothic"/>
              </a:rPr>
              <a:t>각 데이터를 시각화 한후 후보 리스트를 정리</a:t>
            </a:r>
            <a:endParaRPr sz="1100" dirty="0">
              <a:solidFill>
                <a:srgbClr val="000000"/>
              </a:solidFill>
              <a:latin typeface="+mj-ea"/>
              <a:ea typeface="+mj-ea"/>
              <a:cs typeface="Malgun Gothic"/>
              <a:sym typeface="Malgun Gothic"/>
            </a:endParaRPr>
          </a:p>
          <a:p>
            <a:pPr marL="0" marR="0" lvl="0" indent="0" algn="l" rtl="0">
              <a:spcBef>
                <a:spcPts val="0"/>
              </a:spcBef>
              <a:spcAft>
                <a:spcPts val="0"/>
              </a:spcAft>
              <a:buNone/>
            </a:pPr>
            <a:r>
              <a:rPr lang="ko-KR" sz="1100" b="1" dirty="0">
                <a:solidFill>
                  <a:srgbClr val="FF0000"/>
                </a:solidFill>
                <a:latin typeface="+mj-ea"/>
                <a:ea typeface="+mj-ea"/>
                <a:cs typeface="Malgun Gothic"/>
                <a:sym typeface="Malgun Gothic"/>
              </a:rPr>
              <a:t>데이터전처리 -&gt; 데이터시각화 -&gt; 클러스터링(K-Means)</a:t>
            </a:r>
            <a:endParaRPr sz="1100" dirty="0">
              <a:solidFill>
                <a:srgbClr val="000000"/>
              </a:solidFill>
              <a:latin typeface="+mj-ea"/>
              <a:ea typeface="+mj-ea"/>
              <a:cs typeface="Malgun Gothic"/>
              <a:sym typeface="Malgun Gothic"/>
            </a:endParaRPr>
          </a:p>
        </p:txBody>
      </p:sp>
      <p:sp>
        <p:nvSpPr>
          <p:cNvPr id="381" name="Google Shape;381;p6"/>
          <p:cNvSpPr txBox="1"/>
          <p:nvPr/>
        </p:nvSpPr>
        <p:spPr>
          <a:xfrm>
            <a:off x="5080944" y="1682523"/>
            <a:ext cx="1681359"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dirty="0">
                <a:solidFill>
                  <a:srgbClr val="FFFFFF"/>
                </a:solidFill>
                <a:highlight>
                  <a:srgbClr val="4F81BD"/>
                </a:highlight>
                <a:latin typeface="+mj-ea"/>
                <a:ea typeface="+mj-ea"/>
                <a:cs typeface="Malgun Gothic"/>
                <a:sym typeface="Malgun Gothic"/>
              </a:rPr>
              <a:t>Step 2. 주차장</a:t>
            </a:r>
            <a:r>
              <a:rPr lang="en-US" altLang="ko-KR" sz="1200" b="1" dirty="0">
                <a:solidFill>
                  <a:srgbClr val="FFFFFF"/>
                </a:solidFill>
                <a:highlight>
                  <a:srgbClr val="4F81BD"/>
                </a:highlight>
                <a:latin typeface="+mj-ea"/>
                <a:ea typeface="+mj-ea"/>
                <a:cs typeface="Malgun Gothic"/>
                <a:sym typeface="Malgun Gothic"/>
              </a:rPr>
              <a:t> </a:t>
            </a:r>
            <a:r>
              <a:rPr lang="ko-KR" sz="1200" b="1" dirty="0">
                <a:solidFill>
                  <a:srgbClr val="FFFFFF"/>
                </a:solidFill>
                <a:highlight>
                  <a:srgbClr val="4F81BD"/>
                </a:highlight>
                <a:latin typeface="+mj-ea"/>
                <a:ea typeface="+mj-ea"/>
                <a:cs typeface="Malgun Gothic"/>
                <a:sym typeface="Malgun Gothic"/>
              </a:rPr>
              <a:t>선정</a:t>
            </a:r>
            <a:endParaRPr dirty="0">
              <a:latin typeface="+mj-ea"/>
              <a:ea typeface="+mj-ea"/>
            </a:endParaRPr>
          </a:p>
        </p:txBody>
      </p:sp>
      <p:sp>
        <p:nvSpPr>
          <p:cNvPr id="382" name="Google Shape;382;p6"/>
          <p:cNvSpPr txBox="1"/>
          <p:nvPr/>
        </p:nvSpPr>
        <p:spPr>
          <a:xfrm>
            <a:off x="5111380" y="1971586"/>
            <a:ext cx="1864073" cy="6001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100" dirty="0">
                <a:solidFill>
                  <a:srgbClr val="000000"/>
                </a:solidFill>
                <a:latin typeface="+mj-ea"/>
                <a:ea typeface="+mj-ea"/>
                <a:cs typeface="Malgun Gothic"/>
                <a:sym typeface="Malgun Gothic"/>
              </a:rPr>
              <a:t>선택된 자치구에서의 데이터를 추출하여 최적의 주차장 선정</a:t>
            </a:r>
            <a:endParaRPr dirty="0">
              <a:latin typeface="+mj-ea"/>
              <a:ea typeface="+mj-ea"/>
            </a:endParaRPr>
          </a:p>
        </p:txBody>
      </p:sp>
      <p:sp>
        <p:nvSpPr>
          <p:cNvPr id="383" name="Google Shape;383;p6"/>
          <p:cNvSpPr txBox="1"/>
          <p:nvPr/>
        </p:nvSpPr>
        <p:spPr>
          <a:xfrm>
            <a:off x="7203373" y="1682523"/>
            <a:ext cx="1470082"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dirty="0">
                <a:solidFill>
                  <a:srgbClr val="FFFFFF"/>
                </a:solidFill>
                <a:highlight>
                  <a:srgbClr val="4F81BD"/>
                </a:highlight>
                <a:latin typeface="+mj-ea"/>
                <a:ea typeface="+mj-ea"/>
                <a:cs typeface="Malgun Gothic"/>
                <a:sym typeface="Malgun Gothic"/>
              </a:rPr>
              <a:t> Step 3.  센서설치</a:t>
            </a:r>
            <a:endParaRPr dirty="0">
              <a:latin typeface="+mj-ea"/>
              <a:ea typeface="+mj-ea"/>
            </a:endParaRPr>
          </a:p>
        </p:txBody>
      </p:sp>
      <p:sp>
        <p:nvSpPr>
          <p:cNvPr id="384" name="Google Shape;384;p6"/>
          <p:cNvSpPr txBox="1"/>
          <p:nvPr/>
        </p:nvSpPr>
        <p:spPr>
          <a:xfrm>
            <a:off x="7185267" y="2027539"/>
            <a:ext cx="1864073" cy="43088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100" dirty="0">
                <a:solidFill>
                  <a:srgbClr val="000000"/>
                </a:solidFill>
                <a:latin typeface="+mj-ea"/>
                <a:ea typeface="+mj-ea"/>
                <a:cs typeface="Malgun Gothic"/>
                <a:sym typeface="Malgun Gothic"/>
              </a:rPr>
              <a:t>설치활성화 수집되는 데이터 관리</a:t>
            </a:r>
            <a:endParaRPr dirty="0">
              <a:latin typeface="+mj-ea"/>
              <a:ea typeface="+mj-ea"/>
            </a:endParaRPr>
          </a:p>
        </p:txBody>
      </p:sp>
      <p:sp>
        <p:nvSpPr>
          <p:cNvPr id="385" name="Google Shape;385;p6"/>
          <p:cNvSpPr txBox="1"/>
          <p:nvPr/>
        </p:nvSpPr>
        <p:spPr>
          <a:xfrm>
            <a:off x="5071327" y="589710"/>
            <a:ext cx="1271502"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dirty="0">
                <a:solidFill>
                  <a:srgbClr val="000000"/>
                </a:solidFill>
                <a:latin typeface="+mj-ea"/>
                <a:ea typeface="+mj-ea"/>
                <a:cs typeface="Malgun Gothic"/>
                <a:sym typeface="Malgun Gothic"/>
              </a:rPr>
              <a:t>[분석 프로세스]</a:t>
            </a:r>
            <a:endParaRPr sz="1200" b="1" dirty="0">
              <a:solidFill>
                <a:srgbClr val="000000"/>
              </a:solidFill>
              <a:latin typeface="+mj-ea"/>
              <a:ea typeface="+mj-ea"/>
              <a:cs typeface="Malgun Gothic"/>
              <a:sym typeface="Malgun Gothic"/>
            </a:endParaRPr>
          </a:p>
        </p:txBody>
      </p:sp>
      <p:graphicFrame>
        <p:nvGraphicFramePr>
          <p:cNvPr id="386" name="Google Shape;386;p6"/>
          <p:cNvGraphicFramePr/>
          <p:nvPr>
            <p:extLst>
              <p:ext uri="{D42A27DB-BD31-4B8C-83A1-F6EECF244321}">
                <p14:modId xmlns:p14="http://schemas.microsoft.com/office/powerpoint/2010/main" val="55780365"/>
              </p:ext>
            </p:extLst>
          </p:nvPr>
        </p:nvGraphicFramePr>
        <p:xfrm>
          <a:off x="758013" y="2850492"/>
          <a:ext cx="8221400" cy="2051500"/>
        </p:xfrm>
        <a:graphic>
          <a:graphicData uri="http://schemas.openxmlformats.org/drawingml/2006/table">
            <a:tbl>
              <a:tblPr firstRow="1" bandRow="1">
                <a:noFill/>
                <a:tableStyleId>{CC2DA31A-4618-4C17-AE28-52D0B7E5B608}</a:tableStyleId>
              </a:tblPr>
              <a:tblGrid>
                <a:gridCol w="775150">
                  <a:extLst>
                    <a:ext uri="{9D8B030D-6E8A-4147-A177-3AD203B41FA5}">
                      <a16:colId xmlns:a16="http://schemas.microsoft.com/office/drawing/2014/main" val="20000"/>
                    </a:ext>
                  </a:extLst>
                </a:gridCol>
                <a:gridCol w="3335550">
                  <a:extLst>
                    <a:ext uri="{9D8B030D-6E8A-4147-A177-3AD203B41FA5}">
                      <a16:colId xmlns:a16="http://schemas.microsoft.com/office/drawing/2014/main" val="20001"/>
                    </a:ext>
                  </a:extLst>
                </a:gridCol>
                <a:gridCol w="2055350">
                  <a:extLst>
                    <a:ext uri="{9D8B030D-6E8A-4147-A177-3AD203B41FA5}">
                      <a16:colId xmlns:a16="http://schemas.microsoft.com/office/drawing/2014/main" val="20002"/>
                    </a:ext>
                  </a:extLst>
                </a:gridCol>
                <a:gridCol w="2055350">
                  <a:extLst>
                    <a:ext uri="{9D8B030D-6E8A-4147-A177-3AD203B41FA5}">
                      <a16:colId xmlns:a16="http://schemas.microsoft.com/office/drawing/2014/main" val="20003"/>
                    </a:ext>
                  </a:extLst>
                </a:gridCol>
              </a:tblGrid>
              <a:tr h="181550">
                <a:tc>
                  <a:txBody>
                    <a:bodyPr/>
                    <a:lstStyle/>
                    <a:p>
                      <a:pPr marL="0" marR="0" lvl="0" indent="0" algn="ctr" rtl="0">
                        <a:spcBef>
                          <a:spcPts val="0"/>
                        </a:spcBef>
                        <a:spcAft>
                          <a:spcPts val="0"/>
                        </a:spcAft>
                        <a:buNone/>
                      </a:pPr>
                      <a:r>
                        <a:rPr lang="ko-KR" sz="1000" b="1" u="none" strike="noStrike" cap="none" dirty="0">
                          <a:solidFill>
                            <a:srgbClr val="0C0C0C"/>
                          </a:solidFill>
                          <a:latin typeface="+mj-ea"/>
                          <a:ea typeface="+mj-ea"/>
                          <a:cs typeface="Montserrat SemiBold"/>
                          <a:sym typeface="Montserrat SemiBold"/>
                        </a:rPr>
                        <a:t>년도</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rgbClr val="F2F2F2"/>
                    </a:solidFill>
                  </a:tcPr>
                </a:tc>
                <a:tc>
                  <a:txBody>
                    <a:bodyPr/>
                    <a:lstStyle/>
                    <a:p>
                      <a:pPr marL="0" marR="0" lvl="0" indent="0" algn="ctr" rtl="0">
                        <a:spcBef>
                          <a:spcPts val="0"/>
                        </a:spcBef>
                        <a:spcAft>
                          <a:spcPts val="0"/>
                        </a:spcAft>
                        <a:buNone/>
                      </a:pPr>
                      <a:r>
                        <a:rPr lang="ko-KR" sz="1000" b="1" u="none" strike="noStrike" cap="none" dirty="0">
                          <a:solidFill>
                            <a:srgbClr val="0C0C0C"/>
                          </a:solidFill>
                          <a:latin typeface="+mj-ea"/>
                          <a:ea typeface="+mj-ea"/>
                          <a:cs typeface="Montserrat SemiBold"/>
                          <a:sym typeface="Montserrat SemiBold"/>
                        </a:rPr>
                        <a:t>데이터명</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rgbClr val="F2F2F2"/>
                    </a:solidFill>
                  </a:tcPr>
                </a:tc>
                <a:tc>
                  <a:txBody>
                    <a:bodyPr/>
                    <a:lstStyle/>
                    <a:p>
                      <a:pPr marL="0" marR="0" lvl="0" indent="0" algn="ctr" rtl="0">
                        <a:spcBef>
                          <a:spcPts val="0"/>
                        </a:spcBef>
                        <a:spcAft>
                          <a:spcPts val="0"/>
                        </a:spcAft>
                        <a:buNone/>
                      </a:pPr>
                      <a:r>
                        <a:rPr lang="ko-KR" sz="1000" b="1" u="none" strike="noStrike" cap="none" dirty="0">
                          <a:solidFill>
                            <a:srgbClr val="0C0C0C"/>
                          </a:solidFill>
                          <a:latin typeface="+mj-ea"/>
                          <a:ea typeface="+mj-ea"/>
                          <a:cs typeface="Montserrat SemiBold"/>
                          <a:sym typeface="Montserrat SemiBold"/>
                        </a:rPr>
                        <a:t>출처</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rgbClr val="F2F2F2"/>
                    </a:solidFill>
                  </a:tcPr>
                </a:tc>
                <a:tc>
                  <a:txBody>
                    <a:bodyPr/>
                    <a:lstStyle/>
                    <a:p>
                      <a:pPr marL="0" marR="0" lvl="0" indent="0" algn="ctr" rtl="0">
                        <a:spcBef>
                          <a:spcPts val="0"/>
                        </a:spcBef>
                        <a:spcAft>
                          <a:spcPts val="0"/>
                        </a:spcAft>
                        <a:buNone/>
                      </a:pPr>
                      <a:r>
                        <a:rPr lang="ko-KR" sz="1000" b="1" u="none" strike="noStrike" cap="none" dirty="0">
                          <a:solidFill>
                            <a:srgbClr val="0C0C0C"/>
                          </a:solidFill>
                          <a:latin typeface="+mj-ea"/>
                          <a:ea typeface="+mj-ea"/>
                          <a:cs typeface="Montserrat SemiBold"/>
                          <a:sym typeface="Montserrat SemiBold"/>
                        </a:rPr>
                        <a:t>사용용도</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rgbClr val="F2F2F2"/>
                    </a:solidFill>
                  </a:tcPr>
                </a:tc>
                <a:extLst>
                  <a:ext uri="{0D108BD9-81ED-4DB2-BD59-A6C34878D82A}">
                    <a16:rowId xmlns:a16="http://schemas.microsoft.com/office/drawing/2014/main" val="10000"/>
                  </a:ext>
                </a:extLst>
              </a:tr>
              <a:tr h="231675">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2022</a:t>
                      </a:r>
                      <a:endParaRPr sz="1000" u="none" strike="noStrike" cap="none" dirty="0">
                        <a:solidFill>
                          <a:srgbClr val="0C0C0C"/>
                        </a:solidFill>
                        <a:latin typeface="+mj-ea"/>
                        <a:ea typeface="+mj-ea"/>
                        <a:cs typeface="Montserrat SemiBold"/>
                        <a:sym typeface="Montserrat SemiBold"/>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한국장애인고용공단_장애인 취업 정보(csv)</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rowSpan="2">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공공데이터포털</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rowSpan="2">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근로 위치 파악</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231675">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2023</a:t>
                      </a:r>
                      <a:endParaRPr sz="1000" u="none" strike="noStrike" cap="none" dirty="0">
                        <a:solidFill>
                          <a:srgbClr val="0C0C0C"/>
                        </a:solidFill>
                        <a:latin typeface="+mj-ea"/>
                        <a:ea typeface="+mj-ea"/>
                        <a:cs typeface="Montserrat SemiBold"/>
                        <a:sym typeface="Montserrat SemiBold"/>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한국장애인고용공단_장애인 구인 정보(csv)</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vMerge="1">
                  <a:txBody>
                    <a:bodyPr/>
                    <a:lstStyle/>
                    <a:p>
                      <a:endParaRPr lang="ko-KR"/>
                    </a:p>
                  </a:txBody>
                  <a:tcPr/>
                </a:tc>
                <a:tc vMerge="1">
                  <a:txBody>
                    <a:bodyPr/>
                    <a:lstStyle/>
                    <a:p>
                      <a:endParaRPr lang="ko-KR"/>
                    </a:p>
                  </a:txBody>
                  <a:tcPr/>
                </a:tc>
                <a:extLst>
                  <a:ext uri="{0D108BD9-81ED-4DB2-BD59-A6C34878D82A}">
                    <a16:rowId xmlns:a16="http://schemas.microsoft.com/office/drawing/2014/main" val="10002"/>
                  </a:ext>
                </a:extLst>
              </a:tr>
              <a:tr h="231675">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2022</a:t>
                      </a:r>
                      <a:endParaRPr sz="1000" u="none" strike="noStrike" cap="none" dirty="0">
                        <a:solidFill>
                          <a:srgbClr val="0C0C0C"/>
                        </a:solidFill>
                        <a:latin typeface="+mj-ea"/>
                        <a:ea typeface="+mj-ea"/>
                        <a:cs typeface="Montserrat SemiBold"/>
                        <a:sym typeface="Montserrat SemiBold"/>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주요 상권별 도로혼잡빈도 정보(csv)</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국가교통 데이터 오픈마켓</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상권 인근 혼잡도 파악</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231675">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2023</a:t>
                      </a:r>
                      <a:endParaRPr sz="1000" u="none" strike="noStrike" cap="none" dirty="0">
                        <a:solidFill>
                          <a:srgbClr val="0C0C0C"/>
                        </a:solidFill>
                        <a:latin typeface="+mj-ea"/>
                        <a:ea typeface="+mj-ea"/>
                        <a:cs typeface="Montserrat SemiBold"/>
                        <a:sym typeface="Montserrat SemiBold"/>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서울시 사회복지시설(장애인거주시설) 목록(csv)</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서울 열린데이터 광장</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이용하는 시설 위치 파악</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231675">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2021</a:t>
                      </a:r>
                      <a:endParaRPr sz="1000" u="none" strike="noStrike" cap="none" dirty="0">
                        <a:solidFill>
                          <a:srgbClr val="0C0C0C"/>
                        </a:solidFill>
                        <a:latin typeface="+mj-ea"/>
                        <a:ea typeface="+mj-ea"/>
                        <a:cs typeface="Montserrat SemiBold"/>
                        <a:sym typeface="Montserrat SemiBold"/>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2021년_혼잡빈도강도_행정구역_읍면동 단위(csv)</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국가교통 데이터 오픈마켓</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혼잡한 도로 파악</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231675">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2022</a:t>
                      </a:r>
                      <a:endParaRPr sz="1000" u="none" strike="noStrike" cap="none" dirty="0">
                        <a:solidFill>
                          <a:srgbClr val="0C0C0C"/>
                        </a:solidFill>
                        <a:latin typeface="+mj-ea"/>
                        <a:ea typeface="+mj-ea"/>
                        <a:cs typeface="Montserrat SemiBold"/>
                        <a:sym typeface="Montserrat SemiBold"/>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장애인 현황(등급별/연령별)(csv)</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서울 열린데이터 광장</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거주 위치 파악</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231675">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2022</a:t>
                      </a:r>
                      <a:endParaRPr sz="1000" u="none" strike="noStrike" cap="none" dirty="0">
                        <a:solidFill>
                          <a:srgbClr val="0C0C0C"/>
                        </a:solidFill>
                        <a:latin typeface="+mj-ea"/>
                        <a:ea typeface="+mj-ea"/>
                        <a:cs typeface="Montserrat SemiBold"/>
                        <a:sym typeface="Montserrat SemiBold"/>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서울시 장애인 주차구역 과태료 부과 현황(2022년)(csv)</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서울 열린데이터 광장 </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과태료 부과 위치 파악</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231675">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2022</a:t>
                      </a:r>
                      <a:endParaRPr sz="1000" u="none" strike="noStrike" cap="none" dirty="0">
                        <a:solidFill>
                          <a:srgbClr val="0C0C0C"/>
                        </a:solidFill>
                        <a:latin typeface="+mj-ea"/>
                        <a:ea typeface="+mj-ea"/>
                        <a:cs typeface="Montserrat SemiBold"/>
                        <a:sym typeface="Montserrat SemiBold"/>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서울시 주차장 (구별) 통계</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서울 열린데이터 광장 </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cs typeface="Montserrat SemiBold"/>
                          <a:sym typeface="Montserrat SemiBold"/>
                        </a:rPr>
                        <a:t>주차장 위치 파악</a:t>
                      </a:r>
                      <a:endParaRPr dirty="0">
                        <a:latin typeface="+mj-ea"/>
                        <a:ea typeface="+mj-ea"/>
                      </a:endParaRPr>
                    </a:p>
                  </a:txBody>
                  <a:tcPr marL="45725" marR="45725" marT="22850" marB="22850"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bl>
          </a:graphicData>
        </a:graphic>
      </p:graphicFrame>
      <p:grpSp>
        <p:nvGrpSpPr>
          <p:cNvPr id="387" name="Google Shape;387;p6"/>
          <p:cNvGrpSpPr/>
          <p:nvPr/>
        </p:nvGrpSpPr>
        <p:grpSpPr>
          <a:xfrm>
            <a:off x="7920877" y="157416"/>
            <a:ext cx="1051965" cy="240818"/>
            <a:chOff x="7833682" y="286144"/>
            <a:chExt cx="1051965" cy="240818"/>
          </a:xfrm>
        </p:grpSpPr>
        <p:sp>
          <p:nvSpPr>
            <p:cNvPr id="388" name="Google Shape;388;p6"/>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j-ea"/>
                <a:ea typeface="+mj-ea"/>
                <a:cs typeface="Malgun Gothic"/>
                <a:sym typeface="Malgun Gothic"/>
              </a:endParaRPr>
            </a:p>
          </p:txBody>
        </p:sp>
        <p:pic>
          <p:nvPicPr>
            <p:cNvPr id="389" name="Google Shape;389;p6"/>
            <p:cNvPicPr preferRelativeResize="0"/>
            <p:nvPr/>
          </p:nvPicPr>
          <p:blipFill rotWithShape="1">
            <a:blip r:embed="rId3">
              <a:alphaModFix/>
            </a:blip>
            <a:srcRect/>
            <a:stretch/>
          </p:blipFill>
          <p:spPr>
            <a:xfrm>
              <a:off x="7933414" y="348491"/>
              <a:ext cx="824373" cy="103526"/>
            </a:xfrm>
            <a:prstGeom prst="rect">
              <a:avLst/>
            </a:prstGeom>
            <a:noFill/>
            <a:ln>
              <a:noFill/>
            </a:ln>
          </p:spPr>
        </p:pic>
      </p:grpSp>
      <p:sp>
        <p:nvSpPr>
          <p:cNvPr id="390" name="Google Shape;390;p6"/>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j-ea"/>
                <a:ea typeface="+mj-ea"/>
                <a:cs typeface="Malgun Gothic"/>
                <a:sym typeface="Malgun Gothic"/>
              </a:rPr>
              <a:t>06</a:t>
            </a:r>
            <a:endParaRPr sz="1000" dirty="0">
              <a:solidFill>
                <a:schemeClr val="dk1"/>
              </a:solidFill>
              <a:latin typeface="+mj-ea"/>
              <a:ea typeface="+mj-ea"/>
              <a:cs typeface="Malgun Gothic"/>
              <a:sym typeface="Malgun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7"/>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397" name="Google Shape;397;p7"/>
          <p:cNvSpPr/>
          <p:nvPr/>
        </p:nvSpPr>
        <p:spPr>
          <a:xfrm>
            <a:off x="399561" y="252877"/>
            <a:ext cx="3531091"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2-2. 최종데이터 Set 설명</a:t>
            </a:r>
            <a:endParaRPr sz="1600" b="1" dirty="0">
              <a:solidFill>
                <a:schemeClr val="dk1"/>
              </a:solidFill>
              <a:latin typeface="Malgun Gothic"/>
              <a:ea typeface="Malgun Gothic"/>
              <a:cs typeface="Malgun Gothic"/>
              <a:sym typeface="Malgun Gothic"/>
            </a:endParaRPr>
          </a:p>
        </p:txBody>
      </p:sp>
      <p:sp>
        <p:nvSpPr>
          <p:cNvPr id="398" name="Google Shape;398;p7"/>
          <p:cNvSpPr txBox="1"/>
          <p:nvPr/>
        </p:nvSpPr>
        <p:spPr>
          <a:xfrm>
            <a:off x="414307" y="150680"/>
            <a:ext cx="4426634" cy="20005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장애인 전용주차구역</a:t>
            </a:r>
            <a:r>
              <a:rPr lang="ko-KR" sz="700" dirty="0">
                <a:latin typeface="Malgun Gothic"/>
                <a:ea typeface="Malgun Gothic"/>
                <a:cs typeface="Malgun Gothic"/>
                <a:sym typeface="Malgun Gothic"/>
              </a:rPr>
              <a:t> </a:t>
            </a:r>
            <a:r>
              <a:rPr lang="ko-KR" sz="700" dirty="0">
                <a:solidFill>
                  <a:srgbClr val="000000"/>
                </a:solidFill>
                <a:latin typeface="Malgun Gothic"/>
                <a:ea typeface="Malgun Gothic"/>
                <a:cs typeface="Malgun Gothic"/>
                <a:sym typeface="Malgun Gothic"/>
              </a:rPr>
              <a:t>불법단속 </a:t>
            </a:r>
            <a:r>
              <a:rPr lang="ko-KR" sz="700" dirty="0">
                <a:latin typeface="Malgun Gothic"/>
                <a:ea typeface="Malgun Gothic"/>
                <a:cs typeface="Malgun Gothic"/>
                <a:sym typeface="Malgun Gothic"/>
              </a:rPr>
              <a:t>장치</a:t>
            </a:r>
            <a:r>
              <a:rPr lang="ko-KR" sz="700" dirty="0">
                <a:solidFill>
                  <a:srgbClr val="000000"/>
                </a:solidFill>
                <a:latin typeface="Malgun Gothic"/>
                <a:ea typeface="Malgun Gothic"/>
                <a:cs typeface="Malgun Gothic"/>
                <a:sym typeface="Malgun Gothic"/>
              </a:rPr>
              <a:t> </a:t>
            </a:r>
            <a:r>
              <a:rPr lang="ko-KR" sz="700" dirty="0">
                <a:latin typeface="Malgun Gothic"/>
                <a:ea typeface="Malgun Gothic"/>
                <a:cs typeface="Malgun Gothic"/>
                <a:sym typeface="Malgun Gothic"/>
              </a:rPr>
              <a:t>최적의 입지</a:t>
            </a:r>
            <a:r>
              <a:rPr lang="ko-KR" sz="700" dirty="0">
                <a:solidFill>
                  <a:srgbClr val="000000"/>
                </a:solidFill>
                <a:latin typeface="Malgun Gothic"/>
                <a:ea typeface="Malgun Gothic"/>
                <a:cs typeface="Malgun Gothic"/>
                <a:sym typeface="Malgun Gothic"/>
              </a:rPr>
              <a:t> 선정  </a:t>
            </a:r>
            <a:endParaRPr dirty="0"/>
          </a:p>
        </p:txBody>
      </p:sp>
      <p:grpSp>
        <p:nvGrpSpPr>
          <p:cNvPr id="399" name="Google Shape;399;p7"/>
          <p:cNvGrpSpPr/>
          <p:nvPr/>
        </p:nvGrpSpPr>
        <p:grpSpPr>
          <a:xfrm>
            <a:off x="2" y="306967"/>
            <a:ext cx="399559" cy="169606"/>
            <a:chOff x="0" y="1894446"/>
            <a:chExt cx="799118" cy="339211"/>
          </a:xfrm>
        </p:grpSpPr>
        <p:sp>
          <p:nvSpPr>
            <p:cNvPr id="400" name="Google Shape;400;p7"/>
            <p:cNvSpPr/>
            <p:nvPr/>
          </p:nvSpPr>
          <p:spPr>
            <a:xfrm rot="5400000" flipH="1">
              <a:off x="412411" y="1846951"/>
              <a:ext cx="339211" cy="434202"/>
            </a:xfrm>
            <a:prstGeom prst="round2SameRect">
              <a:avLst>
                <a:gd name="adj1" fmla="val 50000"/>
                <a:gd name="adj2" fmla="val 0"/>
              </a:avLst>
            </a:prstGeom>
            <a:solidFill>
              <a:srgbClr val="1D74B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401" name="Google Shape;401;p7"/>
            <p:cNvSpPr/>
            <p:nvPr/>
          </p:nvSpPr>
          <p:spPr>
            <a:xfrm rot="-5400000">
              <a:off x="-9020" y="1903466"/>
              <a:ext cx="339211" cy="321172"/>
            </a:xfrm>
            <a:prstGeom prst="rect">
              <a:avLst/>
            </a:prstGeom>
            <a:solidFill>
              <a:srgbClr val="18416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cxnSp>
        <p:nvCxnSpPr>
          <p:cNvPr id="402" name="Google Shape;402;p7"/>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403" name="Google Shape;403;p7"/>
          <p:cNvCxnSpPr/>
          <p:nvPr/>
        </p:nvCxnSpPr>
        <p:spPr>
          <a:xfrm>
            <a:off x="2805953" y="401142"/>
            <a:ext cx="4974067" cy="0"/>
          </a:xfrm>
          <a:prstGeom prst="straightConnector1">
            <a:avLst/>
          </a:prstGeom>
          <a:noFill/>
          <a:ln w="9525" cap="flat" cmpd="sng">
            <a:solidFill>
              <a:srgbClr val="A5A5A5"/>
            </a:solidFill>
            <a:prstDash val="solid"/>
            <a:miter lim="800000"/>
            <a:headEnd type="none" w="sm" len="sm"/>
            <a:tailEnd type="none" w="sm" len="sm"/>
          </a:ln>
        </p:spPr>
      </p:cxnSp>
      <p:grpSp>
        <p:nvGrpSpPr>
          <p:cNvPr id="404" name="Google Shape;404;p7"/>
          <p:cNvGrpSpPr/>
          <p:nvPr/>
        </p:nvGrpSpPr>
        <p:grpSpPr>
          <a:xfrm>
            <a:off x="7833682" y="286144"/>
            <a:ext cx="1051965" cy="240818"/>
            <a:chOff x="7833682" y="286144"/>
            <a:chExt cx="1051965" cy="240818"/>
          </a:xfrm>
        </p:grpSpPr>
        <p:sp>
          <p:nvSpPr>
            <p:cNvPr id="405" name="Google Shape;405;p7"/>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algun Gothic"/>
                <a:ea typeface="Malgun Gothic"/>
                <a:cs typeface="Malgun Gothic"/>
                <a:sym typeface="Malgun Gothic"/>
              </a:endParaRPr>
            </a:p>
          </p:txBody>
        </p:sp>
        <p:pic>
          <p:nvPicPr>
            <p:cNvPr id="406" name="Google Shape;406;p7"/>
            <p:cNvPicPr preferRelativeResize="0"/>
            <p:nvPr/>
          </p:nvPicPr>
          <p:blipFill rotWithShape="1">
            <a:blip r:embed="rId3">
              <a:alphaModFix/>
            </a:blip>
            <a:srcRect/>
            <a:stretch/>
          </p:blipFill>
          <p:spPr>
            <a:xfrm>
              <a:off x="7933414" y="348491"/>
              <a:ext cx="824373" cy="103526"/>
            </a:xfrm>
            <a:prstGeom prst="rect">
              <a:avLst/>
            </a:prstGeom>
            <a:noFill/>
            <a:ln>
              <a:noFill/>
            </a:ln>
          </p:spPr>
        </p:pic>
      </p:grpSp>
      <p:graphicFrame>
        <p:nvGraphicFramePr>
          <p:cNvPr id="407" name="Google Shape;407;p7"/>
          <p:cNvGraphicFramePr/>
          <p:nvPr>
            <p:extLst>
              <p:ext uri="{D42A27DB-BD31-4B8C-83A1-F6EECF244321}">
                <p14:modId xmlns:p14="http://schemas.microsoft.com/office/powerpoint/2010/main" val="685942072"/>
              </p:ext>
            </p:extLst>
          </p:nvPr>
        </p:nvGraphicFramePr>
        <p:xfrm>
          <a:off x="502920" y="1219203"/>
          <a:ext cx="8321025" cy="3671400"/>
        </p:xfrm>
        <a:graphic>
          <a:graphicData uri="http://schemas.openxmlformats.org/drawingml/2006/table">
            <a:tbl>
              <a:tblPr firstRow="1" bandRow="1">
                <a:noFill/>
                <a:tableStyleId>{CC2DA31A-4618-4C17-AE28-52D0B7E5B608}</a:tableStyleId>
              </a:tblPr>
              <a:tblGrid>
                <a:gridCol w="603475">
                  <a:extLst>
                    <a:ext uri="{9D8B030D-6E8A-4147-A177-3AD203B41FA5}">
                      <a16:colId xmlns:a16="http://schemas.microsoft.com/office/drawing/2014/main" val="20000"/>
                    </a:ext>
                  </a:extLst>
                </a:gridCol>
                <a:gridCol w="1430825">
                  <a:extLst>
                    <a:ext uri="{9D8B030D-6E8A-4147-A177-3AD203B41FA5}">
                      <a16:colId xmlns:a16="http://schemas.microsoft.com/office/drawing/2014/main" val="20001"/>
                    </a:ext>
                  </a:extLst>
                </a:gridCol>
                <a:gridCol w="4206475">
                  <a:extLst>
                    <a:ext uri="{9D8B030D-6E8A-4147-A177-3AD203B41FA5}">
                      <a16:colId xmlns:a16="http://schemas.microsoft.com/office/drawing/2014/main" val="20002"/>
                    </a:ext>
                  </a:extLst>
                </a:gridCol>
                <a:gridCol w="2080250">
                  <a:extLst>
                    <a:ext uri="{9D8B030D-6E8A-4147-A177-3AD203B41FA5}">
                      <a16:colId xmlns:a16="http://schemas.microsoft.com/office/drawing/2014/main" val="20003"/>
                    </a:ext>
                  </a:extLst>
                </a:gridCol>
              </a:tblGrid>
              <a:tr h="305950">
                <a:tc>
                  <a:txBody>
                    <a:bodyPr/>
                    <a:lstStyle/>
                    <a:p>
                      <a:pPr marL="0" marR="0" lvl="0" indent="0" algn="ctr" rtl="0">
                        <a:spcBef>
                          <a:spcPts val="0"/>
                        </a:spcBef>
                        <a:spcAft>
                          <a:spcPts val="0"/>
                        </a:spcAft>
                        <a:buNone/>
                      </a:pPr>
                      <a:endParaRPr sz="1000" u="none" strike="noStrike" cap="none" dirty="0">
                        <a:solidFill>
                          <a:srgbClr val="0C0C0C"/>
                        </a:solidFill>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rgbClr val="EDEDED"/>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rPr>
                        <a:t>변수명</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rgbClr val="EDEDED"/>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rPr>
                        <a:t>내용</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rgbClr val="EDEDED"/>
                    </a:solidFill>
                  </a:tcPr>
                </a:tc>
                <a:tc>
                  <a:txBody>
                    <a:bodyPr/>
                    <a:lstStyle/>
                    <a:p>
                      <a:pPr marL="0" marR="0" lvl="0" indent="0" algn="ctr" rtl="0">
                        <a:spcBef>
                          <a:spcPts val="0"/>
                        </a:spcBef>
                        <a:spcAft>
                          <a:spcPts val="0"/>
                        </a:spcAft>
                        <a:buNone/>
                      </a:pPr>
                      <a:r>
                        <a:rPr lang="ko-KR" sz="1000" u="none" strike="noStrike" cap="none" dirty="0">
                          <a:solidFill>
                            <a:srgbClr val="0C0C0C"/>
                          </a:solidFill>
                          <a:latin typeface="+mj-ea"/>
                          <a:ea typeface="+mj-ea"/>
                        </a:rPr>
                        <a:t>자료형</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rgbClr val="EDEDED"/>
                    </a:solidFill>
                  </a:tcPr>
                </a:tc>
                <a:extLst>
                  <a:ext uri="{0D108BD9-81ED-4DB2-BD59-A6C34878D82A}">
                    <a16:rowId xmlns:a16="http://schemas.microsoft.com/office/drawing/2014/main" val="10000"/>
                  </a:ext>
                </a:extLst>
              </a:tr>
              <a:tr h="305950">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1</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자치구</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자치구 이름</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object</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05950">
                <a:tc>
                  <a:txBody>
                    <a:bodyPr/>
                    <a:lstStyle/>
                    <a:p>
                      <a:pPr marL="0" marR="0" lvl="0" indent="0" algn="ctr" rtl="0">
                        <a:spcBef>
                          <a:spcPts val="0"/>
                        </a:spcBef>
                        <a:spcAft>
                          <a:spcPts val="0"/>
                        </a:spcAft>
                        <a:buNone/>
                      </a:pPr>
                      <a:r>
                        <a:rPr lang="ko-KR" sz="1000" u="none" strike="noStrike" cap="none" dirty="0">
                          <a:latin typeface="+mj-ea"/>
                          <a:ea typeface="+mj-ea"/>
                        </a:rPr>
                        <a:t>2</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경도</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자치구의 경도</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float64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05950">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3</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위도</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자치구의 위도</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float64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05950">
                <a:tc>
                  <a:txBody>
                    <a:bodyPr/>
                    <a:lstStyle/>
                    <a:p>
                      <a:pPr marL="0" marR="0" lvl="0" indent="0" algn="ctr" rtl="0">
                        <a:spcBef>
                          <a:spcPts val="0"/>
                        </a:spcBef>
                        <a:spcAft>
                          <a:spcPts val="0"/>
                        </a:spcAft>
                        <a:buNone/>
                      </a:pPr>
                      <a:r>
                        <a:rPr lang="ko-KR" sz="1000" u="none" strike="noStrike" cap="none" dirty="0">
                          <a:latin typeface="+mj-ea"/>
                          <a:ea typeface="+mj-ea"/>
                        </a:rPr>
                        <a:t>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장애 인구수 </a:t>
                      </a:r>
                      <a:endParaRPr sz="1000" u="none" strike="noStrike" cap="none"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해당 자치구의 장애 </a:t>
                      </a:r>
                      <a:r>
                        <a:rPr lang="ko-KR" sz="1000" dirty="0">
                          <a:latin typeface="+mj-ea"/>
                          <a:ea typeface="+mj-ea"/>
                        </a:rPr>
                        <a:t>인</a:t>
                      </a:r>
                      <a:r>
                        <a:rPr lang="ko-KR" sz="1000" u="none" strike="noStrike" cap="none" dirty="0">
                          <a:latin typeface="+mj-ea"/>
                          <a:ea typeface="+mj-ea"/>
                        </a:rPr>
                        <a:t>구수 합계</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int64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05950">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5</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평균 도로혼잡도</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해당 자치구의 평균 도로 혼잡도 </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float64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305950">
                <a:tc>
                  <a:txBody>
                    <a:bodyPr/>
                    <a:lstStyle/>
                    <a:p>
                      <a:pPr marL="0" marR="0" lvl="0" indent="0" algn="ctr" rtl="0">
                        <a:spcBef>
                          <a:spcPts val="0"/>
                        </a:spcBef>
                        <a:spcAft>
                          <a:spcPts val="0"/>
                        </a:spcAft>
                        <a:buNone/>
                      </a:pPr>
                      <a:r>
                        <a:rPr lang="ko-KR" sz="1000" u="none" strike="noStrike" cap="none" dirty="0">
                          <a:latin typeface="+mj-ea"/>
                          <a:ea typeface="+mj-ea"/>
                        </a:rPr>
                        <a:t>6</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주차장</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해당 자치구의 주차장 개수</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int64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305950">
                <a:tc>
                  <a:txBody>
                    <a:bodyPr/>
                    <a:lstStyle/>
                    <a:p>
                      <a:pPr marL="0" marR="0" lvl="0" indent="0" algn="ctr" rtl="0">
                        <a:spcBef>
                          <a:spcPts val="0"/>
                        </a:spcBef>
                        <a:spcAft>
                          <a:spcPts val="0"/>
                        </a:spcAft>
                        <a:buNone/>
                      </a:pPr>
                      <a:r>
                        <a:rPr lang="ko-KR" sz="1000" u="none" strike="noStrike" cap="none" dirty="0">
                          <a:latin typeface="+mj-ea"/>
                          <a:ea typeface="+mj-ea"/>
                        </a:rPr>
                        <a:t>7</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복지시설</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해당 자치구의 복지시설 개수</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int64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305950">
                <a:tc>
                  <a:txBody>
                    <a:bodyPr/>
                    <a:lstStyle/>
                    <a:p>
                      <a:pPr marL="0" marR="0" lvl="0" indent="0" algn="ctr" rtl="0">
                        <a:spcBef>
                          <a:spcPts val="0"/>
                        </a:spcBef>
                        <a:spcAft>
                          <a:spcPts val="0"/>
                        </a:spcAft>
                        <a:buNone/>
                      </a:pPr>
                      <a:r>
                        <a:rPr lang="ko-KR" sz="1000" u="none" strike="noStrike" cap="none" dirty="0">
                          <a:latin typeface="+mj-ea"/>
                          <a:ea typeface="+mj-ea"/>
                        </a:rPr>
                        <a:t>8</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과태료건수</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해당 자치구의 과태료 건수 </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int64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305950">
                <a:tc>
                  <a:txBody>
                    <a:bodyPr/>
                    <a:lstStyle/>
                    <a:p>
                      <a:pPr marL="0" marR="0" lvl="0" indent="0" algn="ctr" rtl="0">
                        <a:spcBef>
                          <a:spcPts val="0"/>
                        </a:spcBef>
                        <a:spcAft>
                          <a:spcPts val="0"/>
                        </a:spcAft>
                        <a:buNone/>
                      </a:pPr>
                      <a:r>
                        <a:rPr lang="ko-KR" sz="1000" u="none" strike="noStrike" cap="none" dirty="0">
                          <a:latin typeface="+mj-ea"/>
                          <a:ea typeface="+mj-ea"/>
                        </a:rPr>
                        <a:t>9</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부과액</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해당 자치구의 과태료 부과액</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int64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305950">
                <a:tc>
                  <a:txBody>
                    <a:bodyPr/>
                    <a:lstStyle/>
                    <a:p>
                      <a:pPr marL="0" marR="0" lvl="0" indent="0" algn="ctr" rtl="0">
                        <a:spcBef>
                          <a:spcPts val="0"/>
                        </a:spcBef>
                        <a:spcAft>
                          <a:spcPts val="0"/>
                        </a:spcAft>
                        <a:buNone/>
                      </a:pPr>
                      <a:r>
                        <a:rPr lang="ko-KR" sz="1000" u="none" strike="noStrike" cap="none" dirty="0">
                          <a:latin typeface="+mj-ea"/>
                          <a:ea typeface="+mj-ea"/>
                        </a:rPr>
                        <a:t>10</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평균차량빈도</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해당 자치구의 평균 차량 빈도</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ko-KR" sz="1000" u="none" strike="noStrike" cap="none" dirty="0">
                          <a:latin typeface="+mj-ea"/>
                          <a:ea typeface="+mj-ea"/>
                        </a:rPr>
                        <a:t>float64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r h="305950">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11</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Arial"/>
                        <a:buNone/>
                      </a:pPr>
                      <a:r>
                        <a:rPr lang="ko-KR" sz="1000" b="0" i="0" u="none" strike="noStrike" cap="none" dirty="0">
                          <a:latin typeface="+mj-ea"/>
                          <a:ea typeface="+mj-ea"/>
                          <a:cs typeface="Arial"/>
                          <a:sym typeface="Arial"/>
                        </a:rPr>
                        <a:t>장애인고용자수</a:t>
                      </a:r>
                      <a:endParaRPr sz="1000" b="0" i="0" u="none" strike="noStrike" cap="none" dirty="0">
                        <a:latin typeface="+mj-ea"/>
                        <a:ea typeface="+mj-ea"/>
                        <a:cs typeface="Arial"/>
                        <a:sym typeface="Arial"/>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해당 자치구의 장애인 고용자수(취업한 곳)</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Clr>
                          <a:schemeClr val="dk1"/>
                        </a:buClr>
                        <a:buSzPts val="1000"/>
                        <a:buFont typeface="Calibri"/>
                        <a:buNone/>
                      </a:pPr>
                      <a:r>
                        <a:rPr lang="ko-KR" sz="1000" u="none" strike="noStrike" cap="none" dirty="0">
                          <a:latin typeface="+mj-ea"/>
                          <a:ea typeface="+mj-ea"/>
                        </a:rPr>
                        <a:t>int64</a:t>
                      </a:r>
                      <a:endParaRPr dirty="0">
                        <a:latin typeface="+mj-ea"/>
                        <a:ea typeface="+mj-ea"/>
                      </a:endParaRPr>
                    </a:p>
                  </a:txBody>
                  <a:tcPr marL="45725" marR="45725" marT="22850" marB="22850" anchor="ctr">
                    <a:lnL w="9525" cap="flat" cmpd="sng">
                      <a:solidFill>
                        <a:srgbClr val="757070"/>
                      </a:solidFill>
                      <a:prstDash val="solid"/>
                      <a:round/>
                      <a:headEnd type="none" w="sm" len="sm"/>
                      <a:tailEnd type="none" w="sm" len="sm"/>
                    </a:lnL>
                    <a:lnR w="9525" cap="flat" cmpd="sng">
                      <a:solidFill>
                        <a:srgbClr val="757070"/>
                      </a:solidFill>
                      <a:prstDash val="solid"/>
                      <a:round/>
                      <a:headEnd type="none" w="sm" len="sm"/>
                      <a:tailEnd type="none" w="sm" len="sm"/>
                    </a:lnR>
                    <a:lnT w="9525" cap="flat" cmpd="sng">
                      <a:solidFill>
                        <a:srgbClr val="757070"/>
                      </a:solidFill>
                      <a:prstDash val="solid"/>
                      <a:round/>
                      <a:headEnd type="none" w="sm" len="sm"/>
                      <a:tailEnd type="none" w="sm" len="sm"/>
                    </a:lnT>
                    <a:lnB w="9525" cap="flat" cmpd="sng">
                      <a:solidFill>
                        <a:srgbClr val="757070"/>
                      </a:solidFill>
                      <a:prstDash val="solid"/>
                      <a:round/>
                      <a:headEnd type="none" w="sm" len="sm"/>
                      <a:tailEnd type="none" w="sm" len="sm"/>
                    </a:lnB>
                    <a:solidFill>
                      <a:schemeClr val="lt1"/>
                    </a:solidFill>
                  </a:tcPr>
                </a:tc>
                <a:extLst>
                  <a:ext uri="{0D108BD9-81ED-4DB2-BD59-A6C34878D82A}">
                    <a16:rowId xmlns:a16="http://schemas.microsoft.com/office/drawing/2014/main" val="10011"/>
                  </a:ext>
                </a:extLst>
              </a:tr>
            </a:tbl>
          </a:graphicData>
        </a:graphic>
      </p:graphicFrame>
      <p:sp>
        <p:nvSpPr>
          <p:cNvPr id="408" name="Google Shape;408;p7"/>
          <p:cNvSpPr txBox="1"/>
          <p:nvPr/>
        </p:nvSpPr>
        <p:spPr>
          <a:xfrm>
            <a:off x="502920" y="857152"/>
            <a:ext cx="4761150" cy="261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100" b="1" dirty="0">
                <a:solidFill>
                  <a:schemeClr val="dk1"/>
                </a:solidFill>
                <a:latin typeface="Malgun Gothic"/>
                <a:ea typeface="Malgun Gothic"/>
                <a:cs typeface="Malgun Gothic"/>
                <a:sym typeface="Malgun Gothic"/>
              </a:rPr>
              <a:t>공공데이터 포털 ,서울 열린데이터 광장에서 총  60570개의 데이터 수집</a:t>
            </a:r>
            <a:endParaRPr sz="1100" b="1" dirty="0">
              <a:solidFill>
                <a:schemeClr val="dk1"/>
              </a:solidFill>
              <a:latin typeface="Malgun Gothic"/>
              <a:ea typeface="Malgun Gothic"/>
              <a:cs typeface="Malgun Gothic"/>
              <a:sym typeface="Malgun Gothic"/>
            </a:endParaRPr>
          </a:p>
        </p:txBody>
      </p:sp>
      <p:sp>
        <p:nvSpPr>
          <p:cNvPr id="409" name="Google Shape;409;p7"/>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07</a:t>
            </a:r>
            <a:endParaRPr sz="1000" dirty="0">
              <a:solidFill>
                <a:schemeClr val="dk1"/>
              </a:solidFill>
              <a:latin typeface="Malgun Gothic"/>
              <a:ea typeface="Malgun Gothic"/>
              <a:cs typeface="Malgun Gothic"/>
              <a:sym typeface="Malgun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8"/>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Calibri"/>
              <a:ea typeface="Calibri"/>
              <a:cs typeface="Calibri"/>
              <a:sym typeface="Calibri"/>
            </a:endParaRPr>
          </a:p>
        </p:txBody>
      </p:sp>
      <p:sp>
        <p:nvSpPr>
          <p:cNvPr id="416" name="Google Shape;416;p8"/>
          <p:cNvSpPr/>
          <p:nvPr/>
        </p:nvSpPr>
        <p:spPr>
          <a:xfrm>
            <a:off x="3498035" y="3241599"/>
            <a:ext cx="5372807" cy="1663673"/>
          </a:xfrm>
          <a:prstGeom prst="rect">
            <a:avLst/>
          </a:prstGeom>
          <a:solidFill>
            <a:srgbClr val="0C0C0C"/>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417" name="Google Shape;417;p8"/>
          <p:cNvSpPr/>
          <p:nvPr/>
        </p:nvSpPr>
        <p:spPr>
          <a:xfrm>
            <a:off x="273158" y="3241599"/>
            <a:ext cx="3171082" cy="1663673"/>
          </a:xfrm>
          <a:prstGeom prst="rect">
            <a:avLst/>
          </a:prstGeom>
          <a:solidFill>
            <a:srgbClr val="0C0C0C"/>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418" name="Google Shape;418;p8"/>
          <p:cNvSpPr/>
          <p:nvPr/>
        </p:nvSpPr>
        <p:spPr>
          <a:xfrm>
            <a:off x="239151" y="961389"/>
            <a:ext cx="8646496" cy="1508911"/>
          </a:xfrm>
          <a:prstGeom prst="roundRect">
            <a:avLst>
              <a:gd name="adj" fmla="val 0"/>
            </a:avLst>
          </a:prstGeom>
          <a:solidFill>
            <a:schemeClr val="dk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Calibri"/>
              <a:ea typeface="Calibri"/>
              <a:cs typeface="Calibri"/>
              <a:sym typeface="Calibri"/>
            </a:endParaRPr>
          </a:p>
        </p:txBody>
      </p:sp>
      <p:sp>
        <p:nvSpPr>
          <p:cNvPr id="419" name="Google Shape;419;p8"/>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Arial"/>
                <a:ea typeface="Arial"/>
                <a:cs typeface="Arial"/>
                <a:sym typeface="Arial"/>
              </a:rPr>
              <a:t>2-3. </a:t>
            </a:r>
            <a:r>
              <a:rPr lang="ko-KR" sz="1600" b="1" dirty="0">
                <a:solidFill>
                  <a:schemeClr val="dk1"/>
                </a:solidFill>
                <a:latin typeface="Calibri"/>
                <a:ea typeface="Calibri"/>
                <a:cs typeface="Calibri"/>
                <a:sym typeface="Calibri"/>
              </a:rPr>
              <a:t>자치구 선정 Data </a:t>
            </a:r>
            <a:r>
              <a:rPr lang="ko-KR" sz="1600" b="1" dirty="0">
                <a:solidFill>
                  <a:schemeClr val="dk1"/>
                </a:solidFill>
                <a:latin typeface="Arial"/>
                <a:ea typeface="Arial"/>
                <a:cs typeface="Arial"/>
                <a:sym typeface="Arial"/>
              </a:rPr>
              <a:t>Set</a:t>
            </a:r>
            <a:r>
              <a:rPr lang="ko-KR" sz="1600" b="1" dirty="0">
                <a:solidFill>
                  <a:schemeClr val="dk1"/>
                </a:solidFill>
                <a:latin typeface="Calibri"/>
                <a:ea typeface="Calibri"/>
                <a:cs typeface="Calibri"/>
                <a:sym typeface="Calibri"/>
              </a:rPr>
              <a:t> 제작을 위한 전처리 </a:t>
            </a:r>
            <a:endParaRPr sz="1600" b="1" dirty="0">
              <a:solidFill>
                <a:schemeClr val="dk1"/>
              </a:solidFill>
              <a:latin typeface="Calibri"/>
              <a:ea typeface="Calibri"/>
              <a:cs typeface="Calibri"/>
              <a:sym typeface="Calibri"/>
            </a:endParaRPr>
          </a:p>
        </p:txBody>
      </p:sp>
      <p:grpSp>
        <p:nvGrpSpPr>
          <p:cNvPr id="420" name="Google Shape;420;p8"/>
          <p:cNvGrpSpPr/>
          <p:nvPr/>
        </p:nvGrpSpPr>
        <p:grpSpPr>
          <a:xfrm>
            <a:off x="2" y="306967"/>
            <a:ext cx="399559" cy="169606"/>
            <a:chOff x="0" y="1894446"/>
            <a:chExt cx="799118" cy="339211"/>
          </a:xfrm>
        </p:grpSpPr>
        <p:sp>
          <p:nvSpPr>
            <p:cNvPr id="421" name="Google Shape;421;p8"/>
            <p:cNvSpPr/>
            <p:nvPr/>
          </p:nvSpPr>
          <p:spPr>
            <a:xfrm rot="5400000" flipH="1">
              <a:off x="412411" y="1846951"/>
              <a:ext cx="339211" cy="434202"/>
            </a:xfrm>
            <a:prstGeom prst="round2SameRect">
              <a:avLst>
                <a:gd name="adj1" fmla="val 50000"/>
                <a:gd name="adj2" fmla="val 0"/>
              </a:avLst>
            </a:prstGeom>
            <a:solidFill>
              <a:srgbClr val="1D74B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Noto Sans"/>
                <a:ea typeface="Noto Sans"/>
                <a:cs typeface="Noto Sans"/>
                <a:sym typeface="Noto Sans"/>
              </a:endParaRPr>
            </a:p>
          </p:txBody>
        </p:sp>
        <p:sp>
          <p:nvSpPr>
            <p:cNvPr id="422" name="Google Shape;422;p8"/>
            <p:cNvSpPr/>
            <p:nvPr/>
          </p:nvSpPr>
          <p:spPr>
            <a:xfrm rot="-5400000">
              <a:off x="-9020" y="1903466"/>
              <a:ext cx="339211" cy="321172"/>
            </a:xfrm>
            <a:prstGeom prst="rect">
              <a:avLst/>
            </a:prstGeom>
            <a:solidFill>
              <a:srgbClr val="18416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Noto Sans"/>
                <a:ea typeface="Noto Sans"/>
                <a:cs typeface="Noto Sans"/>
                <a:sym typeface="Noto Sans"/>
              </a:endParaRPr>
            </a:p>
          </p:txBody>
        </p:sp>
      </p:grpSp>
      <p:cxnSp>
        <p:nvCxnSpPr>
          <p:cNvPr id="423" name="Google Shape;423;p8"/>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cxnSp>
        <p:nvCxnSpPr>
          <p:cNvPr id="424" name="Google Shape;424;p8"/>
          <p:cNvCxnSpPr/>
          <p:nvPr/>
        </p:nvCxnSpPr>
        <p:spPr>
          <a:xfrm>
            <a:off x="4621237" y="401142"/>
            <a:ext cx="3158783" cy="0"/>
          </a:xfrm>
          <a:prstGeom prst="straightConnector1">
            <a:avLst/>
          </a:prstGeom>
          <a:noFill/>
          <a:ln w="9525" cap="flat" cmpd="sng">
            <a:solidFill>
              <a:srgbClr val="A5A5A5"/>
            </a:solidFill>
            <a:prstDash val="solid"/>
            <a:miter lim="800000"/>
            <a:headEnd type="none" w="sm" len="sm"/>
            <a:tailEnd type="none" w="sm" len="sm"/>
          </a:ln>
        </p:spPr>
      </p:cxnSp>
      <p:grpSp>
        <p:nvGrpSpPr>
          <p:cNvPr id="425" name="Google Shape;425;p8"/>
          <p:cNvGrpSpPr/>
          <p:nvPr/>
        </p:nvGrpSpPr>
        <p:grpSpPr>
          <a:xfrm>
            <a:off x="7833682" y="286144"/>
            <a:ext cx="1051965" cy="240818"/>
            <a:chOff x="7833682" y="286144"/>
            <a:chExt cx="1051965" cy="240818"/>
          </a:xfrm>
        </p:grpSpPr>
        <p:sp>
          <p:nvSpPr>
            <p:cNvPr id="426" name="Google Shape;426;p8"/>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ontserrat"/>
                <a:ea typeface="Montserrat"/>
                <a:cs typeface="Montserrat"/>
                <a:sym typeface="Montserrat"/>
              </a:endParaRPr>
            </a:p>
          </p:txBody>
        </p:sp>
        <p:pic>
          <p:nvPicPr>
            <p:cNvPr id="427" name="Google Shape;427;p8"/>
            <p:cNvPicPr preferRelativeResize="0"/>
            <p:nvPr/>
          </p:nvPicPr>
          <p:blipFill rotWithShape="1">
            <a:blip r:embed="rId3">
              <a:alphaModFix/>
            </a:blip>
            <a:srcRect/>
            <a:stretch/>
          </p:blipFill>
          <p:spPr>
            <a:xfrm>
              <a:off x="7933414" y="348491"/>
              <a:ext cx="824373" cy="103526"/>
            </a:xfrm>
            <a:prstGeom prst="rect">
              <a:avLst/>
            </a:prstGeom>
            <a:noFill/>
            <a:ln>
              <a:noFill/>
            </a:ln>
          </p:spPr>
        </p:pic>
      </p:grpSp>
      <p:pic>
        <p:nvPicPr>
          <p:cNvPr id="428" name="Google Shape;428;p8" descr="텍스트, 스크린샷, 폰트, 소프트웨어이(가) 표시된 사진&#10;&#10;자동 생성된 설명"/>
          <p:cNvPicPr preferRelativeResize="0"/>
          <p:nvPr/>
        </p:nvPicPr>
        <p:blipFill rotWithShape="1">
          <a:blip r:embed="rId4">
            <a:alphaModFix/>
          </a:blip>
          <a:srcRect/>
          <a:stretch/>
        </p:blipFill>
        <p:spPr>
          <a:xfrm>
            <a:off x="273158" y="3311686"/>
            <a:ext cx="2968479" cy="1586770"/>
          </a:xfrm>
          <a:prstGeom prst="rect">
            <a:avLst/>
          </a:prstGeom>
          <a:noFill/>
          <a:ln>
            <a:noFill/>
          </a:ln>
        </p:spPr>
      </p:pic>
      <p:pic>
        <p:nvPicPr>
          <p:cNvPr id="429" name="Google Shape;429;p8" descr="텍스트, 스크린샷, 소프트웨어, 멀티미디어 소프트웨어이(가) 표시된 사진&#10;&#10;자동 생성된 설명"/>
          <p:cNvPicPr preferRelativeResize="0"/>
          <p:nvPr/>
        </p:nvPicPr>
        <p:blipFill rotWithShape="1">
          <a:blip r:embed="rId5">
            <a:alphaModFix/>
          </a:blip>
          <a:srcRect/>
          <a:stretch/>
        </p:blipFill>
        <p:spPr>
          <a:xfrm>
            <a:off x="3786300" y="3311686"/>
            <a:ext cx="4047382" cy="1593586"/>
          </a:xfrm>
          <a:prstGeom prst="rect">
            <a:avLst/>
          </a:prstGeom>
          <a:noFill/>
          <a:ln>
            <a:noFill/>
          </a:ln>
        </p:spPr>
      </p:pic>
      <p:pic>
        <p:nvPicPr>
          <p:cNvPr id="430" name="Google Shape;430;p8" descr="텍스트, 스크린샷, 폰트, 번호이(가) 표시된 사진&#10;&#10;자동 생성된 설명"/>
          <p:cNvPicPr preferRelativeResize="0"/>
          <p:nvPr/>
        </p:nvPicPr>
        <p:blipFill rotWithShape="1">
          <a:blip r:embed="rId6">
            <a:alphaModFix/>
          </a:blip>
          <a:srcRect/>
          <a:stretch/>
        </p:blipFill>
        <p:spPr>
          <a:xfrm>
            <a:off x="2738928" y="1320919"/>
            <a:ext cx="6005513" cy="976313"/>
          </a:xfrm>
          <a:prstGeom prst="rect">
            <a:avLst/>
          </a:prstGeom>
          <a:noFill/>
          <a:ln w="9525" cap="flat" cmpd="sng">
            <a:solidFill>
              <a:srgbClr val="D8D8D8"/>
            </a:solidFill>
            <a:prstDash val="solid"/>
            <a:round/>
            <a:headEnd type="none" w="sm" len="sm"/>
            <a:tailEnd type="none" w="sm" len="sm"/>
          </a:ln>
        </p:spPr>
      </p:pic>
      <p:sp>
        <p:nvSpPr>
          <p:cNvPr id="431" name="Google Shape;431;p8"/>
          <p:cNvSpPr txBox="1"/>
          <p:nvPr/>
        </p:nvSpPr>
        <p:spPr>
          <a:xfrm>
            <a:off x="276467" y="1416697"/>
            <a:ext cx="2407949" cy="784830"/>
          </a:xfrm>
          <a:prstGeom prst="rect">
            <a:avLst/>
          </a:prstGeom>
          <a:noFill/>
          <a:ln>
            <a:noFill/>
          </a:ln>
        </p:spPr>
        <p:txBody>
          <a:bodyPr spcFirstLastPara="1" wrap="square" lIns="45700" tIns="22850" rIns="45700" bIns="22850" anchor="t" anchorCtr="0">
            <a:spAutoFit/>
          </a:bodyPr>
          <a:lstStyle/>
          <a:p>
            <a:pPr marL="171450" marR="0" lvl="0" indent="-171450" algn="l" rtl="0">
              <a:spcBef>
                <a:spcPts val="0"/>
              </a:spcBef>
              <a:spcAft>
                <a:spcPts val="0"/>
              </a:spcAft>
              <a:buClr>
                <a:schemeClr val="lt1"/>
              </a:buClr>
              <a:buSzPts val="1200"/>
              <a:buFont typeface="Calibri"/>
              <a:buAutoNum type="arabicPeriod"/>
            </a:pPr>
            <a:r>
              <a:rPr lang="ko-KR" sz="1200" dirty="0">
                <a:solidFill>
                  <a:schemeClr val="lt1"/>
                </a:solidFill>
                <a:latin typeface="Calibri"/>
                <a:ea typeface="Calibri"/>
                <a:cs typeface="Calibri"/>
                <a:sym typeface="Calibri"/>
              </a:rPr>
              <a:t>자치구 기준으로 병합</a:t>
            </a:r>
            <a:endParaRPr dirty="0"/>
          </a:p>
          <a:p>
            <a:pPr marL="171450" marR="0" lvl="0" indent="-171450" algn="l" rtl="0">
              <a:spcBef>
                <a:spcPts val="0"/>
              </a:spcBef>
              <a:spcAft>
                <a:spcPts val="0"/>
              </a:spcAft>
              <a:buClr>
                <a:schemeClr val="lt1"/>
              </a:buClr>
              <a:buSzPts val="1200"/>
              <a:buFont typeface="Calibri"/>
              <a:buAutoNum type="arabicPeriod"/>
            </a:pPr>
            <a:r>
              <a:rPr lang="ko-KR" sz="1200" dirty="0">
                <a:solidFill>
                  <a:schemeClr val="lt1"/>
                </a:solidFill>
                <a:latin typeface="Calibri"/>
                <a:ea typeface="Calibri"/>
                <a:cs typeface="Calibri"/>
                <a:sym typeface="Calibri"/>
              </a:rPr>
              <a:t>필요없는 열은 제거</a:t>
            </a:r>
            <a:endParaRPr dirty="0"/>
          </a:p>
          <a:p>
            <a:pPr marL="0" marR="0" lvl="0" indent="0" algn="l" rtl="0">
              <a:spcBef>
                <a:spcPts val="0"/>
              </a:spcBef>
              <a:spcAft>
                <a:spcPts val="0"/>
              </a:spcAft>
              <a:buNone/>
            </a:pPr>
            <a:r>
              <a:rPr lang="ko-KR" sz="1200" dirty="0">
                <a:solidFill>
                  <a:schemeClr val="lt1"/>
                </a:solidFill>
                <a:latin typeface="Calibri"/>
                <a:ea typeface="Calibri"/>
                <a:cs typeface="Calibri"/>
                <a:sym typeface="Calibri"/>
              </a:rPr>
              <a:t>(ex 코드 ,최대최소값등..)</a:t>
            </a:r>
            <a:endParaRPr sz="900" dirty="0">
              <a:solidFill>
                <a:schemeClr val="lt1"/>
              </a:solidFill>
              <a:latin typeface="Calibri"/>
              <a:ea typeface="Calibri"/>
              <a:cs typeface="Calibri"/>
              <a:sym typeface="Calibri"/>
            </a:endParaRPr>
          </a:p>
          <a:p>
            <a:pPr marL="0" marR="0" lvl="0" indent="0" algn="l" rtl="0">
              <a:spcBef>
                <a:spcPts val="0"/>
              </a:spcBef>
              <a:spcAft>
                <a:spcPts val="0"/>
              </a:spcAft>
              <a:buNone/>
            </a:pPr>
            <a:r>
              <a:rPr lang="ko-KR" sz="1200" dirty="0">
                <a:solidFill>
                  <a:schemeClr val="lt1"/>
                </a:solidFill>
                <a:latin typeface="Calibri"/>
                <a:ea typeface="Calibri"/>
                <a:cs typeface="Calibri"/>
                <a:sym typeface="Calibri"/>
              </a:rPr>
              <a:t>3.최근 데이터를 기준으로 합계</a:t>
            </a:r>
            <a:endParaRPr dirty="0"/>
          </a:p>
        </p:txBody>
      </p:sp>
      <p:sp>
        <p:nvSpPr>
          <p:cNvPr id="432" name="Google Shape;432;p8"/>
          <p:cNvSpPr/>
          <p:nvPr/>
        </p:nvSpPr>
        <p:spPr>
          <a:xfrm>
            <a:off x="399559" y="740363"/>
            <a:ext cx="4556148" cy="430665"/>
          </a:xfrm>
          <a:prstGeom prst="roundRect">
            <a:avLst>
              <a:gd name="adj" fmla="val 50000"/>
            </a:avLst>
          </a:prstGeom>
          <a:solidFill>
            <a:srgbClr val="FFD96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400" b="1" dirty="0">
                <a:solidFill>
                  <a:srgbClr val="374151"/>
                </a:solidFill>
                <a:latin typeface="Malgun Gothic"/>
                <a:ea typeface="Malgun Gothic"/>
                <a:cs typeface="Malgun Gothic"/>
                <a:sym typeface="Malgun Gothic"/>
              </a:rPr>
              <a:t>서울시는 불법주차와 혼잡도가 높은 인구 밀집 지역으로 자치구 분석 대상으로 데이터 병합</a:t>
            </a:r>
            <a:endParaRPr sz="1400" b="1" dirty="0">
              <a:solidFill>
                <a:srgbClr val="374151"/>
              </a:solidFill>
              <a:latin typeface="Malgun Gothic"/>
              <a:ea typeface="Malgun Gothic"/>
              <a:cs typeface="Malgun Gothic"/>
              <a:sym typeface="Malgun Gothic"/>
            </a:endParaRPr>
          </a:p>
        </p:txBody>
      </p:sp>
      <p:sp>
        <p:nvSpPr>
          <p:cNvPr id="433" name="Google Shape;433;p8"/>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Calibri"/>
                <a:ea typeface="Calibri"/>
                <a:cs typeface="Calibri"/>
                <a:sym typeface="Calibri"/>
              </a:rPr>
              <a:t>08</a:t>
            </a:r>
            <a:endParaRPr sz="1000" dirty="0">
              <a:solidFill>
                <a:schemeClr val="dk1"/>
              </a:solidFill>
              <a:latin typeface="Calibri"/>
              <a:ea typeface="Calibri"/>
              <a:cs typeface="Calibri"/>
              <a:sym typeface="Calibri"/>
            </a:endParaRPr>
          </a:p>
        </p:txBody>
      </p:sp>
      <p:sp>
        <p:nvSpPr>
          <p:cNvPr id="434" name="Google Shape;434;p8"/>
          <p:cNvSpPr/>
          <p:nvPr/>
        </p:nvSpPr>
        <p:spPr>
          <a:xfrm>
            <a:off x="7143258" y="1021716"/>
            <a:ext cx="1637101" cy="210858"/>
          </a:xfrm>
          <a:prstGeom prst="roundRect">
            <a:avLst>
              <a:gd name="adj" fmla="val 50000"/>
            </a:avLst>
          </a:prstGeom>
          <a:solidFill>
            <a:srgbClr val="FFD96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400" b="1" dirty="0">
                <a:solidFill>
                  <a:srgbClr val="374151"/>
                </a:solidFill>
                <a:latin typeface="Malgun Gothic"/>
                <a:ea typeface="Malgun Gothic"/>
                <a:cs typeface="Malgun Gothic"/>
                <a:sym typeface="Malgun Gothic"/>
              </a:rPr>
              <a:t>최종 데이터 SET</a:t>
            </a:r>
            <a:endParaRPr dirty="0"/>
          </a:p>
        </p:txBody>
      </p:sp>
      <p:sp>
        <p:nvSpPr>
          <p:cNvPr id="435" name="Google Shape;435;p8"/>
          <p:cNvSpPr txBox="1"/>
          <p:nvPr/>
        </p:nvSpPr>
        <p:spPr>
          <a:xfrm>
            <a:off x="6103507" y="2526223"/>
            <a:ext cx="3040500" cy="184800"/>
          </a:xfrm>
          <a:prstGeom prst="rect">
            <a:avLst/>
          </a:prstGeom>
          <a:noFill/>
          <a:ln>
            <a:noFill/>
          </a:ln>
        </p:spPr>
        <p:txBody>
          <a:bodyPr spcFirstLastPara="1" wrap="square" lIns="45700" tIns="22850" rIns="45700" bIns="22850" anchor="t" anchorCtr="0">
            <a:spAutoFit/>
          </a:bodyPr>
          <a:lstStyle/>
          <a:p>
            <a:pPr marL="0" marR="0" lvl="0" indent="0" algn="l" rtl="0">
              <a:spcBef>
                <a:spcPts val="0"/>
              </a:spcBef>
              <a:spcAft>
                <a:spcPts val="0"/>
              </a:spcAft>
              <a:buNone/>
            </a:pPr>
            <a:endParaRPr sz="900" dirty="0">
              <a:solidFill>
                <a:schemeClr val="dk1"/>
              </a:solidFill>
              <a:latin typeface="Calibri"/>
              <a:ea typeface="Calibri"/>
              <a:cs typeface="Calibri"/>
              <a:sym typeface="Calibri"/>
            </a:endParaRPr>
          </a:p>
        </p:txBody>
      </p:sp>
      <p:sp>
        <p:nvSpPr>
          <p:cNvPr id="436" name="Google Shape;436;p8"/>
          <p:cNvSpPr txBox="1"/>
          <p:nvPr/>
        </p:nvSpPr>
        <p:spPr>
          <a:xfrm>
            <a:off x="291009" y="2655952"/>
            <a:ext cx="3171081" cy="384701"/>
          </a:xfrm>
          <a:prstGeom prst="rect">
            <a:avLst/>
          </a:prstGeom>
          <a:noFill/>
          <a:ln>
            <a:noFill/>
          </a:ln>
        </p:spPr>
        <p:txBody>
          <a:bodyPr spcFirstLastPara="1" wrap="square" lIns="45700" tIns="22850" rIns="45700" bIns="22850" anchor="t" anchorCtr="0">
            <a:spAutoFit/>
          </a:bodyPr>
          <a:lstStyle/>
          <a:p>
            <a:pPr marL="457200" lvl="0" indent="-298450" algn="l" rtl="0">
              <a:spcBef>
                <a:spcPts val="0"/>
              </a:spcBef>
              <a:spcAft>
                <a:spcPts val="0"/>
              </a:spcAft>
              <a:buClr>
                <a:srgbClr val="FF0000"/>
              </a:buClr>
              <a:buSzPts val="1100"/>
              <a:buFont typeface="Noto Sans Symbols"/>
              <a:buChar char="✔"/>
            </a:pPr>
            <a:r>
              <a:rPr lang="ko-KR" sz="1100" dirty="0">
                <a:solidFill>
                  <a:schemeClr val="dk1"/>
                </a:solidFill>
                <a:latin typeface="Calibri"/>
                <a:ea typeface="Calibri"/>
                <a:cs typeface="Calibri"/>
                <a:sym typeface="Calibri"/>
              </a:rPr>
              <a:t>3457건의 데이터</a:t>
            </a:r>
            <a:r>
              <a:rPr lang="en-US" altLang="ko-KR" sz="1100" dirty="0">
                <a:solidFill>
                  <a:schemeClr val="dk1"/>
                </a:solidFill>
                <a:latin typeface="Calibri"/>
                <a:ea typeface="Calibri"/>
                <a:cs typeface="Calibri"/>
                <a:sym typeface="Calibri"/>
              </a:rPr>
              <a:t> </a:t>
            </a:r>
            <a:r>
              <a:rPr lang="ko-KR" sz="1100" dirty="0">
                <a:solidFill>
                  <a:schemeClr val="dk1"/>
                </a:solidFill>
                <a:latin typeface="Calibri"/>
                <a:ea typeface="Calibri"/>
                <a:cs typeface="Calibri"/>
                <a:sym typeface="Calibri"/>
              </a:rPr>
              <a:t>중에서 sido_code를 통해</a:t>
            </a:r>
            <a:endParaRPr sz="900" dirty="0">
              <a:solidFill>
                <a:schemeClr val="dk1"/>
              </a:solidFill>
              <a:latin typeface="Calibri"/>
              <a:ea typeface="Calibri"/>
              <a:cs typeface="Calibri"/>
              <a:sym typeface="Calibri"/>
            </a:endParaRPr>
          </a:p>
          <a:p>
            <a:pPr marL="0" lvl="0" indent="457200" algn="l" rtl="0">
              <a:spcBef>
                <a:spcPts val="0"/>
              </a:spcBef>
              <a:spcAft>
                <a:spcPts val="0"/>
              </a:spcAft>
              <a:buNone/>
            </a:pPr>
            <a:r>
              <a:rPr lang="ko-KR" sz="1100" dirty="0">
                <a:solidFill>
                  <a:schemeClr val="dk1"/>
                </a:solidFill>
                <a:latin typeface="Calibri"/>
                <a:ea typeface="Calibri"/>
                <a:cs typeface="Calibri"/>
                <a:sym typeface="Calibri"/>
              </a:rPr>
              <a:t>자치구명 컬럼 생성, 필요</a:t>
            </a:r>
            <a:r>
              <a:rPr lang="en-US" altLang="ko-KR" sz="1100" dirty="0">
                <a:solidFill>
                  <a:schemeClr val="dk1"/>
                </a:solidFill>
                <a:latin typeface="Calibri"/>
                <a:ea typeface="Calibri"/>
                <a:cs typeface="Calibri"/>
                <a:sym typeface="Calibri"/>
              </a:rPr>
              <a:t> </a:t>
            </a:r>
            <a:r>
              <a:rPr lang="ko-KR" sz="1100" dirty="0">
                <a:solidFill>
                  <a:schemeClr val="dk1"/>
                </a:solidFill>
                <a:latin typeface="Calibri"/>
                <a:ea typeface="Calibri"/>
                <a:cs typeface="Calibri"/>
                <a:sym typeface="Calibri"/>
              </a:rPr>
              <a:t>없는 코드 삭제</a:t>
            </a:r>
            <a:endParaRPr sz="1100" dirty="0">
              <a:solidFill>
                <a:schemeClr val="dk1"/>
              </a:solidFill>
              <a:latin typeface="Malgun Gothic"/>
              <a:ea typeface="Malgun Gothic"/>
              <a:cs typeface="Malgun Gothic"/>
              <a:sym typeface="Malgun Gothic"/>
            </a:endParaRPr>
          </a:p>
        </p:txBody>
      </p:sp>
      <p:sp>
        <p:nvSpPr>
          <p:cNvPr id="437" name="Google Shape;437;p8"/>
          <p:cNvSpPr txBox="1"/>
          <p:nvPr/>
        </p:nvSpPr>
        <p:spPr>
          <a:xfrm>
            <a:off x="4094638" y="2673201"/>
            <a:ext cx="4179600" cy="384900"/>
          </a:xfrm>
          <a:prstGeom prst="rect">
            <a:avLst/>
          </a:prstGeom>
          <a:noFill/>
          <a:ln>
            <a:noFill/>
          </a:ln>
        </p:spPr>
        <p:txBody>
          <a:bodyPr spcFirstLastPara="1" wrap="square" lIns="45700" tIns="22850" rIns="45700" bIns="22850" anchor="t" anchorCtr="0">
            <a:spAutoFit/>
          </a:bodyPr>
          <a:lstStyle/>
          <a:p>
            <a:pPr marL="457200" lvl="0" indent="-298450" algn="l" rtl="0">
              <a:spcBef>
                <a:spcPts val="0"/>
              </a:spcBef>
              <a:spcAft>
                <a:spcPts val="0"/>
              </a:spcAft>
              <a:buClr>
                <a:srgbClr val="FF0000"/>
              </a:buClr>
              <a:buSzPts val="1100"/>
              <a:buFont typeface="Noto Sans Symbols"/>
              <a:buChar char="✔"/>
            </a:pPr>
            <a:r>
              <a:rPr lang="ko-KR" sz="1100" dirty="0">
                <a:solidFill>
                  <a:schemeClr val="dk1"/>
                </a:solidFill>
                <a:latin typeface="Calibri"/>
                <a:ea typeface="Calibri"/>
                <a:cs typeface="Calibri"/>
                <a:sym typeface="Calibri"/>
              </a:rPr>
              <a:t>263건의 데이터에서 시군구명, 시설 주소, 정원, 현 인원을 중점으로 데이터 정리  서울지역 데이터만 정리</a:t>
            </a:r>
            <a:endParaRPr sz="1100" dirty="0">
              <a:solidFill>
                <a:schemeClr val="dk1"/>
              </a:solidFill>
              <a:latin typeface="Malgun Gothic"/>
              <a:ea typeface="Malgun Gothic"/>
              <a:cs typeface="Malgun Gothic"/>
              <a:sym typeface="Malgun Gothic"/>
            </a:endParaRPr>
          </a:p>
        </p:txBody>
      </p:sp>
      <p:sp>
        <p:nvSpPr>
          <p:cNvPr id="438" name="Google Shape;438;p8"/>
          <p:cNvSpPr txBox="1"/>
          <p:nvPr/>
        </p:nvSpPr>
        <p:spPr>
          <a:xfrm>
            <a:off x="414307" y="150680"/>
            <a:ext cx="44265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장애인 전용주차구역</a:t>
            </a:r>
            <a:r>
              <a:rPr lang="ko-KR" sz="700" dirty="0">
                <a:latin typeface="Malgun Gothic"/>
                <a:ea typeface="Malgun Gothic"/>
                <a:cs typeface="Malgun Gothic"/>
                <a:sym typeface="Malgun Gothic"/>
              </a:rPr>
              <a:t> </a:t>
            </a:r>
            <a:r>
              <a:rPr lang="ko-KR" sz="700" dirty="0">
                <a:solidFill>
                  <a:srgbClr val="000000"/>
                </a:solidFill>
                <a:latin typeface="Malgun Gothic"/>
                <a:ea typeface="Malgun Gothic"/>
                <a:cs typeface="Malgun Gothic"/>
                <a:sym typeface="Malgun Gothic"/>
              </a:rPr>
              <a:t>불법단속 </a:t>
            </a:r>
            <a:r>
              <a:rPr lang="ko-KR" sz="700" dirty="0">
                <a:latin typeface="Malgun Gothic"/>
                <a:ea typeface="Malgun Gothic"/>
                <a:cs typeface="Malgun Gothic"/>
                <a:sym typeface="Malgun Gothic"/>
              </a:rPr>
              <a:t>장치</a:t>
            </a:r>
            <a:r>
              <a:rPr lang="ko-KR" sz="700" dirty="0">
                <a:solidFill>
                  <a:srgbClr val="000000"/>
                </a:solidFill>
                <a:latin typeface="Malgun Gothic"/>
                <a:ea typeface="Malgun Gothic"/>
                <a:cs typeface="Malgun Gothic"/>
                <a:sym typeface="Malgun Gothic"/>
              </a:rPr>
              <a:t> </a:t>
            </a:r>
            <a:r>
              <a:rPr lang="ko-KR" sz="700" dirty="0">
                <a:latin typeface="Malgun Gothic"/>
                <a:ea typeface="Malgun Gothic"/>
                <a:cs typeface="Malgun Gothic"/>
                <a:sym typeface="Malgun Gothic"/>
              </a:rPr>
              <a:t>최적의 입지</a:t>
            </a:r>
            <a:r>
              <a:rPr lang="ko-KR" sz="700" dirty="0">
                <a:solidFill>
                  <a:srgbClr val="000000"/>
                </a:solidFill>
                <a:latin typeface="Malgun Gothic"/>
                <a:ea typeface="Malgun Gothic"/>
                <a:cs typeface="Malgun Gothic"/>
                <a:sym typeface="Malgun Gothic"/>
              </a:rPr>
              <a:t> 선정  </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9"/>
          <p:cNvSpPr/>
          <p:nvPr/>
        </p:nvSpPr>
        <p:spPr>
          <a:xfrm>
            <a:off x="0" y="0"/>
            <a:ext cx="9144000" cy="693420"/>
          </a:xfrm>
          <a:prstGeom prst="rect">
            <a:avLst/>
          </a:prstGeom>
          <a:solidFill>
            <a:srgbClr val="F4F2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chemeClr val="lt1"/>
              </a:solidFill>
              <a:latin typeface="Malgun Gothic"/>
              <a:ea typeface="Malgun Gothic"/>
              <a:cs typeface="Malgun Gothic"/>
              <a:sym typeface="Malgun Gothic"/>
            </a:endParaRPr>
          </a:p>
        </p:txBody>
      </p:sp>
      <p:sp>
        <p:nvSpPr>
          <p:cNvPr id="445" name="Google Shape;445;p9"/>
          <p:cNvSpPr/>
          <p:nvPr/>
        </p:nvSpPr>
        <p:spPr>
          <a:xfrm>
            <a:off x="350520" y="1461447"/>
            <a:ext cx="3975295" cy="1543050"/>
          </a:xfrm>
          <a:prstGeom prst="rect">
            <a:avLst/>
          </a:prstGeom>
          <a:solidFill>
            <a:srgbClr val="1E1E1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dirty="0">
              <a:solidFill>
                <a:schemeClr val="lt1"/>
              </a:solidFill>
              <a:latin typeface="Malgun Gothic"/>
              <a:ea typeface="Malgun Gothic"/>
              <a:cs typeface="Malgun Gothic"/>
              <a:sym typeface="Malgun Gothic"/>
            </a:endParaRPr>
          </a:p>
        </p:txBody>
      </p:sp>
      <p:grpSp>
        <p:nvGrpSpPr>
          <p:cNvPr id="446" name="Google Shape;446;p9"/>
          <p:cNvGrpSpPr/>
          <p:nvPr/>
        </p:nvGrpSpPr>
        <p:grpSpPr>
          <a:xfrm>
            <a:off x="2" y="306967"/>
            <a:ext cx="399559" cy="169606"/>
            <a:chOff x="0" y="1894446"/>
            <a:chExt cx="799118" cy="339211"/>
          </a:xfrm>
        </p:grpSpPr>
        <p:sp>
          <p:nvSpPr>
            <p:cNvPr id="447" name="Google Shape;447;p9"/>
            <p:cNvSpPr/>
            <p:nvPr/>
          </p:nvSpPr>
          <p:spPr>
            <a:xfrm rot="5400000" flipH="1">
              <a:off x="412411" y="1846951"/>
              <a:ext cx="339211" cy="434202"/>
            </a:xfrm>
            <a:prstGeom prst="round2SameRect">
              <a:avLst>
                <a:gd name="adj1" fmla="val 50000"/>
                <a:gd name="adj2" fmla="val 0"/>
              </a:avLst>
            </a:prstGeom>
            <a:solidFill>
              <a:srgbClr val="1D74B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sp>
          <p:nvSpPr>
            <p:cNvPr id="448" name="Google Shape;448;p9"/>
            <p:cNvSpPr/>
            <p:nvPr/>
          </p:nvSpPr>
          <p:spPr>
            <a:xfrm rot="-5400000">
              <a:off x="-9020" y="1903466"/>
              <a:ext cx="339211" cy="321172"/>
            </a:xfrm>
            <a:prstGeom prst="rect">
              <a:avLst/>
            </a:prstGeom>
            <a:solidFill>
              <a:srgbClr val="18416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dirty="0">
                <a:solidFill>
                  <a:srgbClr val="FFFFFF"/>
                </a:solidFill>
                <a:latin typeface="Malgun Gothic"/>
                <a:ea typeface="Malgun Gothic"/>
                <a:cs typeface="Malgun Gothic"/>
                <a:sym typeface="Malgun Gothic"/>
              </a:endParaRPr>
            </a:p>
          </p:txBody>
        </p:sp>
      </p:grpSp>
      <p:cxnSp>
        <p:nvCxnSpPr>
          <p:cNvPr id="449" name="Google Shape;449;p9"/>
          <p:cNvCxnSpPr/>
          <p:nvPr/>
        </p:nvCxnSpPr>
        <p:spPr>
          <a:xfrm>
            <a:off x="0" y="241546"/>
            <a:ext cx="350520" cy="0"/>
          </a:xfrm>
          <a:prstGeom prst="straightConnector1">
            <a:avLst/>
          </a:prstGeom>
          <a:noFill/>
          <a:ln w="28575" cap="flat" cmpd="sng">
            <a:solidFill>
              <a:srgbClr val="A5A5A5"/>
            </a:solidFill>
            <a:prstDash val="solid"/>
            <a:miter lim="800000"/>
            <a:headEnd type="none" w="sm" len="sm"/>
            <a:tailEnd type="none" w="sm" len="sm"/>
          </a:ln>
        </p:spPr>
      </p:cxnSp>
      <p:grpSp>
        <p:nvGrpSpPr>
          <p:cNvPr id="450" name="Google Shape;450;p9"/>
          <p:cNvGrpSpPr/>
          <p:nvPr/>
        </p:nvGrpSpPr>
        <p:grpSpPr>
          <a:xfrm>
            <a:off x="7833682" y="286144"/>
            <a:ext cx="1051965" cy="240818"/>
            <a:chOff x="7833682" y="286144"/>
            <a:chExt cx="1051965" cy="240818"/>
          </a:xfrm>
        </p:grpSpPr>
        <p:sp>
          <p:nvSpPr>
            <p:cNvPr id="451" name="Google Shape;451;p9"/>
            <p:cNvSpPr/>
            <p:nvPr/>
          </p:nvSpPr>
          <p:spPr>
            <a:xfrm>
              <a:off x="7833682" y="286144"/>
              <a:ext cx="1051965" cy="240818"/>
            </a:xfrm>
            <a:prstGeom prst="roundRect">
              <a:avLst>
                <a:gd name="adj" fmla="val 50000"/>
              </a:avLst>
            </a:prstGeom>
            <a:solidFill>
              <a:srgbClr val="0084B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dirty="0">
                <a:solidFill>
                  <a:srgbClr val="BFBFBF"/>
                </a:solidFill>
                <a:latin typeface="Malgun Gothic"/>
                <a:ea typeface="Malgun Gothic"/>
                <a:cs typeface="Malgun Gothic"/>
                <a:sym typeface="Malgun Gothic"/>
              </a:endParaRPr>
            </a:p>
          </p:txBody>
        </p:sp>
        <p:pic>
          <p:nvPicPr>
            <p:cNvPr id="452" name="Google Shape;452;p9"/>
            <p:cNvPicPr preferRelativeResize="0"/>
            <p:nvPr/>
          </p:nvPicPr>
          <p:blipFill rotWithShape="1">
            <a:blip r:embed="rId3">
              <a:alphaModFix/>
            </a:blip>
            <a:srcRect/>
            <a:stretch/>
          </p:blipFill>
          <p:spPr>
            <a:xfrm>
              <a:off x="7933414" y="348491"/>
              <a:ext cx="824373" cy="103526"/>
            </a:xfrm>
            <a:prstGeom prst="rect">
              <a:avLst/>
            </a:prstGeom>
            <a:noFill/>
            <a:ln>
              <a:noFill/>
            </a:ln>
          </p:spPr>
        </p:pic>
      </p:grpSp>
      <p:pic>
        <p:nvPicPr>
          <p:cNvPr id="453" name="Google Shape;453;p9" descr="텍스트, 스크린샷, 소프트웨어, 폰트이(가) 표시된 사진&#10;&#10;자동 생성된 설명"/>
          <p:cNvPicPr preferRelativeResize="0"/>
          <p:nvPr/>
        </p:nvPicPr>
        <p:blipFill rotWithShape="1">
          <a:blip r:embed="rId4">
            <a:alphaModFix/>
          </a:blip>
          <a:srcRect/>
          <a:stretch/>
        </p:blipFill>
        <p:spPr>
          <a:xfrm>
            <a:off x="353197" y="1568392"/>
            <a:ext cx="3872306" cy="1334090"/>
          </a:xfrm>
          <a:prstGeom prst="rect">
            <a:avLst/>
          </a:prstGeom>
          <a:noFill/>
          <a:ln>
            <a:noFill/>
          </a:ln>
        </p:spPr>
      </p:pic>
      <p:pic>
        <p:nvPicPr>
          <p:cNvPr id="454" name="Google Shape;454;p9" descr="텍스트, 스크린샷, 소프트웨어, 폰트이(가) 표시된 사진&#10;&#10;자동 생성된 설명"/>
          <p:cNvPicPr preferRelativeResize="0"/>
          <p:nvPr/>
        </p:nvPicPr>
        <p:blipFill rotWithShape="1">
          <a:blip r:embed="rId5">
            <a:alphaModFix/>
          </a:blip>
          <a:srcRect/>
          <a:stretch/>
        </p:blipFill>
        <p:spPr>
          <a:xfrm>
            <a:off x="4507230" y="1461447"/>
            <a:ext cx="4286250" cy="1543050"/>
          </a:xfrm>
          <a:prstGeom prst="rect">
            <a:avLst/>
          </a:prstGeom>
          <a:noFill/>
          <a:ln>
            <a:noFill/>
          </a:ln>
        </p:spPr>
      </p:pic>
      <p:sp>
        <p:nvSpPr>
          <p:cNvPr id="455" name="Google Shape;455;p9"/>
          <p:cNvSpPr txBox="1"/>
          <p:nvPr/>
        </p:nvSpPr>
        <p:spPr>
          <a:xfrm>
            <a:off x="435981" y="945218"/>
            <a:ext cx="3040380" cy="384721"/>
          </a:xfrm>
          <a:prstGeom prst="rect">
            <a:avLst/>
          </a:prstGeom>
          <a:noFill/>
          <a:ln>
            <a:noFill/>
          </a:ln>
        </p:spPr>
        <p:txBody>
          <a:bodyPr spcFirstLastPara="1" wrap="square" lIns="45700" tIns="22850" rIns="45700" bIns="22850" anchor="t" anchorCtr="0">
            <a:spAutoFit/>
          </a:bodyPr>
          <a:lstStyle/>
          <a:p>
            <a:pPr marL="171450" marR="0" lvl="0" indent="-171450" algn="l" rtl="0">
              <a:spcBef>
                <a:spcPts val="0"/>
              </a:spcBef>
              <a:spcAft>
                <a:spcPts val="0"/>
              </a:spcAft>
              <a:buClr>
                <a:srgbClr val="FF0000"/>
              </a:buClr>
              <a:buSzPts val="1100"/>
              <a:buFont typeface="Noto Sans Symbols"/>
              <a:buChar char="✔"/>
            </a:pPr>
            <a:r>
              <a:rPr lang="ko-KR" sz="1100" dirty="0">
                <a:solidFill>
                  <a:schemeClr val="dk1"/>
                </a:solidFill>
                <a:latin typeface="Malgun Gothic"/>
                <a:ea typeface="Malgun Gothic"/>
                <a:cs typeface="Malgun Gothic"/>
                <a:sym typeface="Malgun Gothic"/>
              </a:rPr>
              <a:t>46578개의 데이터 중에서 근무 지역이 서울인 것 만 뽑아서  각 구별 취업자수 파악</a:t>
            </a:r>
            <a:endParaRPr dirty="0"/>
          </a:p>
        </p:txBody>
      </p:sp>
      <p:sp>
        <p:nvSpPr>
          <p:cNvPr id="456" name="Google Shape;456;p9"/>
          <p:cNvSpPr txBox="1"/>
          <p:nvPr/>
        </p:nvSpPr>
        <p:spPr>
          <a:xfrm>
            <a:off x="5184425" y="1063325"/>
            <a:ext cx="3100200" cy="215400"/>
          </a:xfrm>
          <a:prstGeom prst="rect">
            <a:avLst/>
          </a:prstGeom>
          <a:noFill/>
          <a:ln>
            <a:noFill/>
          </a:ln>
        </p:spPr>
        <p:txBody>
          <a:bodyPr spcFirstLastPara="1" wrap="square" lIns="45700" tIns="22850" rIns="45700" bIns="22850" anchor="t" anchorCtr="0">
            <a:spAutoFit/>
          </a:bodyPr>
          <a:lstStyle/>
          <a:p>
            <a:pPr marL="171450" marR="0" lvl="0" indent="-171450" algn="l" rtl="0">
              <a:spcBef>
                <a:spcPts val="0"/>
              </a:spcBef>
              <a:spcAft>
                <a:spcPts val="0"/>
              </a:spcAft>
              <a:buClr>
                <a:srgbClr val="FF0000"/>
              </a:buClr>
              <a:buSzPts val="1100"/>
              <a:buFont typeface="Noto Sans Symbols"/>
              <a:buChar char="✔"/>
            </a:pPr>
            <a:r>
              <a:rPr lang="ko-KR" sz="1100" dirty="0">
                <a:solidFill>
                  <a:schemeClr val="dk1"/>
                </a:solidFill>
                <a:latin typeface="Malgun Gothic"/>
                <a:ea typeface="Malgun Gothic"/>
                <a:cs typeface="Malgun Gothic"/>
                <a:sym typeface="Malgun Gothic"/>
              </a:rPr>
              <a:t>25개의 각 구별 과태료 건수와 부과료 파악</a:t>
            </a:r>
            <a:endParaRPr dirty="0"/>
          </a:p>
        </p:txBody>
      </p:sp>
      <p:sp>
        <p:nvSpPr>
          <p:cNvPr id="457" name="Google Shape;457;p9"/>
          <p:cNvSpPr txBox="1"/>
          <p:nvPr/>
        </p:nvSpPr>
        <p:spPr>
          <a:xfrm>
            <a:off x="430729" y="3892148"/>
            <a:ext cx="8044489" cy="215444"/>
          </a:xfrm>
          <a:prstGeom prst="rect">
            <a:avLst/>
          </a:prstGeom>
          <a:noFill/>
          <a:ln>
            <a:noFill/>
          </a:ln>
        </p:spPr>
        <p:txBody>
          <a:bodyPr spcFirstLastPara="1" wrap="square" lIns="45700" tIns="22850" rIns="45700" bIns="22850" anchor="t" anchorCtr="0">
            <a:spAutoFit/>
          </a:bodyPr>
          <a:lstStyle/>
          <a:p>
            <a:pPr marL="171450" marR="0" lvl="0" indent="-171450" algn="l" rtl="0">
              <a:spcBef>
                <a:spcPts val="0"/>
              </a:spcBef>
              <a:spcAft>
                <a:spcPts val="0"/>
              </a:spcAft>
              <a:buClr>
                <a:srgbClr val="FF0000"/>
              </a:buClr>
              <a:buSzPts val="1100"/>
              <a:buFont typeface="Noto Sans Symbols"/>
              <a:buChar char="✔"/>
            </a:pPr>
            <a:r>
              <a:rPr lang="ko-KR" sz="1100" dirty="0">
                <a:solidFill>
                  <a:schemeClr val="dk1"/>
                </a:solidFill>
                <a:latin typeface="Malgun Gothic"/>
                <a:ea typeface="Malgun Gothic"/>
                <a:cs typeface="Malgun Gothic"/>
                <a:sym typeface="Malgun Gothic"/>
              </a:rPr>
              <a:t>1117건의 데이터 중에서 sido_code를 통해 자치구명 컬럼 생성, 필요없는 코드 삭제</a:t>
            </a:r>
            <a:endParaRPr dirty="0"/>
          </a:p>
        </p:txBody>
      </p:sp>
      <p:sp>
        <p:nvSpPr>
          <p:cNvPr id="458" name="Google Shape;458;p9"/>
          <p:cNvSpPr txBox="1"/>
          <p:nvPr/>
        </p:nvSpPr>
        <p:spPr>
          <a:xfrm>
            <a:off x="439521" y="4153477"/>
            <a:ext cx="7097202" cy="215444"/>
          </a:xfrm>
          <a:prstGeom prst="rect">
            <a:avLst/>
          </a:prstGeom>
          <a:noFill/>
          <a:ln>
            <a:noFill/>
          </a:ln>
        </p:spPr>
        <p:txBody>
          <a:bodyPr spcFirstLastPara="1" wrap="square" lIns="45700" tIns="22850" rIns="45700" bIns="22850" anchor="t" anchorCtr="0">
            <a:spAutoFit/>
          </a:bodyPr>
          <a:lstStyle/>
          <a:p>
            <a:pPr marL="171450" marR="0" lvl="0" indent="-171450" algn="l" rtl="0">
              <a:spcBef>
                <a:spcPts val="0"/>
              </a:spcBef>
              <a:spcAft>
                <a:spcPts val="0"/>
              </a:spcAft>
              <a:buClr>
                <a:srgbClr val="FF0000"/>
              </a:buClr>
              <a:buSzPts val="1100"/>
              <a:buFont typeface="Noto Sans Symbols"/>
              <a:buChar char="✔"/>
            </a:pPr>
            <a:r>
              <a:rPr lang="ko-KR" sz="1100" dirty="0">
                <a:solidFill>
                  <a:schemeClr val="dk1"/>
                </a:solidFill>
                <a:latin typeface="Malgun Gothic"/>
                <a:ea typeface="Malgun Gothic"/>
                <a:cs typeface="Malgun Gothic"/>
                <a:sym typeface="Malgun Gothic"/>
              </a:rPr>
              <a:t>연도별 장애인 현황에서 가장 최근의 데이터를 기준으로 자치구별 인구수 확인</a:t>
            </a:r>
            <a:endParaRPr sz="1100" dirty="0">
              <a:solidFill>
                <a:schemeClr val="dk1"/>
              </a:solidFill>
              <a:latin typeface="Malgun Gothic"/>
              <a:ea typeface="Malgun Gothic"/>
              <a:cs typeface="Malgun Gothic"/>
              <a:sym typeface="Malgun Gothic"/>
            </a:endParaRPr>
          </a:p>
        </p:txBody>
      </p:sp>
      <p:sp>
        <p:nvSpPr>
          <p:cNvPr id="459" name="Google Shape;459;p9"/>
          <p:cNvSpPr txBox="1"/>
          <p:nvPr/>
        </p:nvSpPr>
        <p:spPr>
          <a:xfrm>
            <a:off x="430729" y="4480654"/>
            <a:ext cx="6621922" cy="215444"/>
          </a:xfrm>
          <a:prstGeom prst="rect">
            <a:avLst/>
          </a:prstGeom>
          <a:noFill/>
          <a:ln>
            <a:noFill/>
          </a:ln>
        </p:spPr>
        <p:txBody>
          <a:bodyPr spcFirstLastPara="1" wrap="square" lIns="45700" tIns="22850" rIns="45700" bIns="22850" anchor="t" anchorCtr="0">
            <a:spAutoFit/>
          </a:bodyPr>
          <a:lstStyle/>
          <a:p>
            <a:pPr marL="171450" marR="0" lvl="0" indent="-171450" algn="l" rtl="0">
              <a:spcBef>
                <a:spcPts val="0"/>
              </a:spcBef>
              <a:spcAft>
                <a:spcPts val="0"/>
              </a:spcAft>
              <a:buClr>
                <a:srgbClr val="FF0000"/>
              </a:buClr>
              <a:buSzPts val="1100"/>
              <a:buFont typeface="Noto Sans Symbols"/>
              <a:buChar char="✔"/>
            </a:pPr>
            <a:r>
              <a:rPr lang="ko-KR" sz="1100" dirty="0">
                <a:solidFill>
                  <a:schemeClr val="dk1"/>
                </a:solidFill>
                <a:latin typeface="Malgun Gothic"/>
                <a:ea typeface="Malgun Gothic"/>
                <a:cs typeface="Malgun Gothic"/>
                <a:sym typeface="Malgun Gothic"/>
              </a:rPr>
              <a:t>연도별 주차장 현황에서 가장 최근의 데이터를 기준으로 자치구별 주차장수 확인</a:t>
            </a:r>
            <a:endParaRPr dirty="0"/>
          </a:p>
        </p:txBody>
      </p:sp>
      <p:sp>
        <p:nvSpPr>
          <p:cNvPr id="460" name="Google Shape;460;p9"/>
          <p:cNvSpPr/>
          <p:nvPr/>
        </p:nvSpPr>
        <p:spPr>
          <a:xfrm>
            <a:off x="399561" y="252877"/>
            <a:ext cx="4995399"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2-3. 자치구 선정 Data Set 제작을 위한 전처리 </a:t>
            </a:r>
            <a:endParaRPr sz="1600" b="1" dirty="0">
              <a:solidFill>
                <a:schemeClr val="dk1"/>
              </a:solidFill>
              <a:latin typeface="Malgun Gothic"/>
              <a:ea typeface="Malgun Gothic"/>
              <a:cs typeface="Malgun Gothic"/>
              <a:sym typeface="Malgun Gothic"/>
            </a:endParaRPr>
          </a:p>
        </p:txBody>
      </p:sp>
      <p:cxnSp>
        <p:nvCxnSpPr>
          <p:cNvPr id="461" name="Google Shape;461;p9"/>
          <p:cNvCxnSpPr/>
          <p:nvPr/>
        </p:nvCxnSpPr>
        <p:spPr>
          <a:xfrm>
            <a:off x="4621237" y="401142"/>
            <a:ext cx="3158783" cy="0"/>
          </a:xfrm>
          <a:prstGeom prst="straightConnector1">
            <a:avLst/>
          </a:prstGeom>
          <a:noFill/>
          <a:ln w="9525" cap="flat" cmpd="sng">
            <a:solidFill>
              <a:srgbClr val="A5A5A5"/>
            </a:solidFill>
            <a:prstDash val="solid"/>
            <a:miter lim="800000"/>
            <a:headEnd type="none" w="sm" len="sm"/>
            <a:tailEnd type="none" w="sm" len="sm"/>
          </a:ln>
        </p:spPr>
      </p:cxnSp>
      <p:sp>
        <p:nvSpPr>
          <p:cNvPr id="462" name="Google Shape;462;p9"/>
          <p:cNvSpPr txBox="1"/>
          <p:nvPr/>
        </p:nvSpPr>
        <p:spPr>
          <a:xfrm>
            <a:off x="8791200" y="4910400"/>
            <a:ext cx="352799"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000" dirty="0">
                <a:solidFill>
                  <a:schemeClr val="dk1"/>
                </a:solidFill>
                <a:latin typeface="Malgun Gothic"/>
                <a:ea typeface="Malgun Gothic"/>
                <a:cs typeface="Malgun Gothic"/>
                <a:sym typeface="Malgun Gothic"/>
              </a:rPr>
              <a:t>09</a:t>
            </a:r>
            <a:endParaRPr sz="1000" dirty="0">
              <a:solidFill>
                <a:schemeClr val="dk1"/>
              </a:solidFill>
              <a:latin typeface="Malgun Gothic"/>
              <a:ea typeface="Malgun Gothic"/>
              <a:cs typeface="Malgun Gothic"/>
              <a:sym typeface="Malgun Gothic"/>
            </a:endParaRPr>
          </a:p>
        </p:txBody>
      </p:sp>
      <p:sp>
        <p:nvSpPr>
          <p:cNvPr id="463" name="Google Shape;463;p9"/>
          <p:cNvSpPr/>
          <p:nvPr/>
        </p:nvSpPr>
        <p:spPr>
          <a:xfrm>
            <a:off x="338014" y="3391730"/>
            <a:ext cx="6973668" cy="33855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ko-KR" sz="1600" b="1" dirty="0">
                <a:solidFill>
                  <a:schemeClr val="dk1"/>
                </a:solidFill>
                <a:latin typeface="Malgun Gothic"/>
                <a:ea typeface="Malgun Gothic"/>
                <a:cs typeface="Malgun Gothic"/>
                <a:sym typeface="Malgun Gothic"/>
              </a:rPr>
              <a:t>위와 같이 차량빈도, 장애인 현황, 주차장 현황에 대해서 아래와 같이 진행</a:t>
            </a:r>
            <a:endParaRPr dirty="0"/>
          </a:p>
        </p:txBody>
      </p:sp>
      <p:sp>
        <p:nvSpPr>
          <p:cNvPr id="464" name="Google Shape;464;p9"/>
          <p:cNvSpPr txBox="1"/>
          <p:nvPr/>
        </p:nvSpPr>
        <p:spPr>
          <a:xfrm>
            <a:off x="414307" y="150680"/>
            <a:ext cx="44265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700" dirty="0">
                <a:solidFill>
                  <a:srgbClr val="000000"/>
                </a:solidFill>
                <a:latin typeface="Malgun Gothic"/>
                <a:ea typeface="Malgun Gothic"/>
                <a:cs typeface="Malgun Gothic"/>
                <a:sym typeface="Malgun Gothic"/>
              </a:rPr>
              <a:t>빅데이터 활용 미래 사회문제 해결 / 장애인 전용주차구역</a:t>
            </a:r>
            <a:r>
              <a:rPr lang="ko-KR" sz="700" dirty="0">
                <a:latin typeface="Malgun Gothic"/>
                <a:ea typeface="Malgun Gothic"/>
                <a:cs typeface="Malgun Gothic"/>
                <a:sym typeface="Malgun Gothic"/>
              </a:rPr>
              <a:t> </a:t>
            </a:r>
            <a:r>
              <a:rPr lang="ko-KR" sz="700" dirty="0">
                <a:solidFill>
                  <a:srgbClr val="000000"/>
                </a:solidFill>
                <a:latin typeface="Malgun Gothic"/>
                <a:ea typeface="Malgun Gothic"/>
                <a:cs typeface="Malgun Gothic"/>
                <a:sym typeface="Malgun Gothic"/>
              </a:rPr>
              <a:t>불법단속 </a:t>
            </a:r>
            <a:r>
              <a:rPr lang="ko-KR" sz="700" dirty="0">
                <a:latin typeface="Malgun Gothic"/>
                <a:ea typeface="Malgun Gothic"/>
                <a:cs typeface="Malgun Gothic"/>
                <a:sym typeface="Malgun Gothic"/>
              </a:rPr>
              <a:t>장치</a:t>
            </a:r>
            <a:r>
              <a:rPr lang="ko-KR" sz="700" dirty="0">
                <a:solidFill>
                  <a:srgbClr val="000000"/>
                </a:solidFill>
                <a:latin typeface="Malgun Gothic"/>
                <a:ea typeface="Malgun Gothic"/>
                <a:cs typeface="Malgun Gothic"/>
                <a:sym typeface="Malgun Gothic"/>
              </a:rPr>
              <a:t> </a:t>
            </a:r>
            <a:r>
              <a:rPr lang="ko-KR" sz="700" dirty="0">
                <a:latin typeface="Malgun Gothic"/>
                <a:ea typeface="Malgun Gothic"/>
                <a:cs typeface="Malgun Gothic"/>
                <a:sym typeface="Malgun Gothic"/>
              </a:rPr>
              <a:t>최적의 입지</a:t>
            </a:r>
            <a:r>
              <a:rPr lang="ko-KR" sz="700" dirty="0">
                <a:solidFill>
                  <a:srgbClr val="000000"/>
                </a:solidFill>
                <a:latin typeface="Malgun Gothic"/>
                <a:ea typeface="Malgun Gothic"/>
                <a:cs typeface="Malgun Gothic"/>
                <a:sym typeface="Malgun Gothic"/>
              </a:rPr>
              <a:t> 선정  </a:t>
            </a:r>
            <a:endParaRPr dirty="0"/>
          </a:p>
        </p:txBody>
      </p:sp>
    </p:spTree>
  </p:cSld>
  <p:clrMapOvr>
    <a:masterClrMapping/>
  </p:clrMapOvr>
</p:sld>
</file>

<file path=ppt/theme/theme1.xml><?xml version="1.0" encoding="utf-8"?>
<a:theme xmlns:a="http://schemas.openxmlformats.org/drawingml/2006/main" name="1_Office 테마">
  <a:themeElements>
    <a:clrScheme name="pitchdeck_214">
      <a:dk1>
        <a:srgbClr val="000000"/>
      </a:dk1>
      <a:lt1>
        <a:srgbClr val="FFFFFF"/>
      </a:lt1>
      <a:dk2>
        <a:srgbClr val="101F44"/>
      </a:dk2>
      <a:lt2>
        <a:srgbClr val="FFFFFF"/>
      </a:lt2>
      <a:accent1>
        <a:srgbClr val="69E4ED"/>
      </a:accent1>
      <a:accent2>
        <a:srgbClr val="346EE3"/>
      </a:accent2>
      <a:accent3>
        <a:srgbClr val="254799"/>
      </a:accent3>
      <a:accent4>
        <a:srgbClr val="101F44"/>
      </a:accent4>
      <a:accent5>
        <a:srgbClr val="6285DC"/>
      </a:accent5>
      <a:accent6>
        <a:srgbClr val="C1CFF1"/>
      </a:accent6>
      <a:hlink>
        <a:srgbClr val="69E4ED"/>
      </a:hlink>
      <a:folHlink>
        <a:srgbClr val="C1CFF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테마">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3114</Words>
  <Application>Microsoft Office PowerPoint</Application>
  <PresentationFormat>화면 슬라이드 쇼(16:9)</PresentationFormat>
  <Paragraphs>453</Paragraphs>
  <Slides>20</Slides>
  <Notes>20</Notes>
  <HiddenSlides>0</HiddenSlides>
  <MMClips>0</MMClips>
  <ScaleCrop>false</ScaleCrop>
  <HeadingPairs>
    <vt:vector size="6" baseType="variant">
      <vt:variant>
        <vt:lpstr>사용한 글꼴</vt:lpstr>
      </vt:variant>
      <vt:variant>
        <vt:i4>7</vt:i4>
      </vt:variant>
      <vt:variant>
        <vt:lpstr>테마</vt:lpstr>
      </vt:variant>
      <vt:variant>
        <vt:i4>3</vt:i4>
      </vt:variant>
      <vt:variant>
        <vt:lpstr>슬라이드 제목</vt:lpstr>
      </vt:variant>
      <vt:variant>
        <vt:i4>20</vt:i4>
      </vt:variant>
    </vt:vector>
  </HeadingPairs>
  <TitlesOfParts>
    <vt:vector size="30" baseType="lpstr">
      <vt:lpstr>Arial</vt:lpstr>
      <vt:lpstr>Montserrat</vt:lpstr>
      <vt:lpstr>Noto Sans Symbols</vt:lpstr>
      <vt:lpstr>Montserrat SemiBold</vt:lpstr>
      <vt:lpstr>Calibri</vt:lpstr>
      <vt:lpstr>Noto Sans</vt:lpstr>
      <vt:lpstr>Malgun Gothic</vt:lpstr>
      <vt:lpstr>1_Office 테마</vt:lpstr>
      <vt:lpstr>Office 테마</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officegen</dc:creator>
  <cp:lastModifiedBy>다연 한</cp:lastModifiedBy>
  <cp:revision>7</cp:revision>
  <dcterms:created xsi:type="dcterms:W3CDTF">2024-01-22T20:02:37Z</dcterms:created>
  <dcterms:modified xsi:type="dcterms:W3CDTF">2024-01-28T08:02:38Z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0x01010082E60D8103C57F4BAB5CA77AFBF04AA8</vt:lpwstr>
  </property>
</Properties>
</file>